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35" y="-8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3000" y="685800"/>
            <a:ext cx="4572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5415663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Chaplaincy - a life long passion</a:t>
            </a:r>
          </a:p>
          <a:p>
            <a:r>
              <a:t>Prison - Health care - Military (Cardiff) - NHS 20 years - Social Care - Academic (‘visiting’ lol)</a:t>
            </a:r>
          </a:p>
          <a:p>
            <a:pPr>
              <a:defRPr i="1"/>
            </a:pPr>
            <a:r>
              <a:t>The Guardian </a:t>
            </a:r>
            <a:r>
              <a:rPr i="0"/>
              <a:t>today: ‘one in four postcode areas have no care provision’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Not hospices - but definitely providing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Our perception of ageing - Miriam Margolyes - ‘Miriam’s Dead Good Adventure’ BBC 2; stays a night in a dementia care home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The need to challenge negative stereotypes of later life; last socially acceptable prejudice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t>We all age; spiritually what does that mean for us and for others?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t>Julian Rivers ‘Law and Organised Religion’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We all age; spiritually what does that mean for us and for others?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t>The politics of new atheism - Stuart McAnulla, book of the same name 2018 Routledge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Title Text"/>
          <p:cNvSpPr txBox="1">
            <a:spLocks noGrp="1"/>
          </p:cNvSpPr>
          <p:nvPr>
            <p:ph type="title"/>
          </p:nvPr>
        </p:nvSpPr>
        <p:spPr>
          <a:xfrm>
            <a:off x="355600" y="5905500"/>
            <a:ext cx="12293600" cy="2108200"/>
          </a:xfrm>
          <a:prstGeom prst="rect">
            <a:avLst/>
          </a:prstGeom>
        </p:spPr>
        <p:txBody>
          <a:bodyPr anchor="b"/>
          <a:lstStyle/>
          <a:p>
            <a:r>
              <a:t>Title Text</a:t>
            </a:r>
          </a:p>
        </p:txBody>
      </p:sp>
      <p:sp>
        <p:nvSpPr>
          <p:cNvPr id="17" name="Body Level One…"/>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Type a quote here.”"/>
          <p:cNvSpPr txBox="1">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vl1pPr>
          </a:lstStyle>
          <a:p>
            <a:r>
              <a:t>“Type a quote here.” </a:t>
            </a:r>
          </a:p>
        </p:txBody>
      </p:sp>
      <p:sp>
        <p:nvSpPr>
          <p:cNvPr id="108" name="–Johnny Appleseed"/>
          <p:cNvSpPr txBox="1">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defRPr>
            </a:lvl1pPr>
          </a:lstStyle>
          <a:p>
            <a:r>
              <a:t>–Johnny Appleseed</a:t>
            </a:r>
          </a:p>
        </p:txBody>
      </p:sp>
      <p:sp>
        <p:nvSpPr>
          <p:cNvPr id="109"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31" name="Picture 1" descr="Picture 1"/>
          <p:cNvPicPr>
            <a:picLocks noChangeAspect="1"/>
          </p:cNvPicPr>
          <p:nvPr/>
        </p:nvPicPr>
        <p:blipFill>
          <a:blip r:embed="rId2">
            <a:extLst/>
          </a:blip>
          <a:stretch>
            <a:fillRect/>
          </a:stretch>
        </p:blipFill>
        <p:spPr>
          <a:xfrm>
            <a:off x="-1" y="-1"/>
            <a:ext cx="13004801" cy="9753601"/>
          </a:xfrm>
          <a:prstGeom prst="rect">
            <a:avLst/>
          </a:prstGeom>
          <a:ln w="12700">
            <a:miter lim="400000"/>
          </a:ln>
        </p:spPr>
      </p:pic>
      <p:sp>
        <p:nvSpPr>
          <p:cNvPr id="132" name="Title Text"/>
          <p:cNvSpPr txBox="1">
            <a:spLocks noGrp="1"/>
          </p:cNvSpPr>
          <p:nvPr>
            <p:ph type="title"/>
          </p:nvPr>
        </p:nvSpPr>
        <p:spPr>
          <a:xfrm>
            <a:off x="1231949" y="2059093"/>
            <a:ext cx="3627803" cy="2059094"/>
          </a:xfrm>
          <a:prstGeom prst="rect">
            <a:avLst/>
          </a:prstGeom>
        </p:spPr>
        <p:txBody>
          <a:bodyPr lIns="65023" tIns="65023" rIns="65023" bIns="65023" anchor="b"/>
          <a:lstStyle>
            <a:lvl1pPr defTabSz="650240">
              <a:defRPr sz="2400" spc="0">
                <a:solidFill>
                  <a:srgbClr val="000000"/>
                </a:solidFill>
                <a:latin typeface="Arial"/>
                <a:ea typeface="Arial"/>
                <a:cs typeface="Arial"/>
                <a:sym typeface="Arial"/>
              </a:defRPr>
            </a:lvl1pPr>
          </a:lstStyle>
          <a:p>
            <a:r>
              <a:t>Title Text</a:t>
            </a:r>
          </a:p>
        </p:txBody>
      </p:sp>
      <p:sp>
        <p:nvSpPr>
          <p:cNvPr id="133" name="Body Level One…"/>
          <p:cNvSpPr txBox="1">
            <a:spLocks noGrp="1"/>
          </p:cNvSpPr>
          <p:nvPr>
            <p:ph type="body" sz="half" idx="1"/>
          </p:nvPr>
        </p:nvSpPr>
        <p:spPr>
          <a:xfrm>
            <a:off x="5103590" y="2059093"/>
            <a:ext cx="5542398" cy="6502401"/>
          </a:xfrm>
          <a:prstGeom prst="rect">
            <a:avLst/>
          </a:prstGeom>
        </p:spPr>
        <p:txBody>
          <a:bodyPr lIns="65023" tIns="65023" rIns="65023" bIns="65023"/>
          <a:lstStyle>
            <a:lvl1pPr marL="457200" indent="-457200" defTabSz="650240">
              <a:spcBef>
                <a:spcPts val="500"/>
              </a:spcBef>
              <a:buClrTx/>
              <a:buSzPct val="100000"/>
              <a:buFont typeface="Arial"/>
              <a:buChar char="•"/>
              <a:defRPr sz="2000">
                <a:latin typeface="Arial"/>
                <a:ea typeface="Arial"/>
                <a:cs typeface="Arial"/>
                <a:sym typeface="Arial"/>
              </a:defRPr>
            </a:lvl1pPr>
            <a:lvl2pPr marL="896815" indent="-439615" defTabSz="650240">
              <a:spcBef>
                <a:spcPts val="500"/>
              </a:spcBef>
              <a:buClrTx/>
              <a:buSzPct val="100000"/>
              <a:buFont typeface="Arial"/>
              <a:buChar char="–"/>
              <a:defRPr sz="2000">
                <a:latin typeface="Arial"/>
                <a:ea typeface="Arial"/>
                <a:cs typeface="Arial"/>
                <a:sym typeface="Arial"/>
              </a:defRPr>
            </a:lvl2pPr>
            <a:lvl3pPr marL="1295400" indent="-381000" defTabSz="650240">
              <a:spcBef>
                <a:spcPts val="500"/>
              </a:spcBef>
              <a:buClrTx/>
              <a:buSzPct val="100000"/>
              <a:buFont typeface="Arial"/>
              <a:buChar char="•"/>
              <a:defRPr sz="2000">
                <a:latin typeface="Arial"/>
                <a:ea typeface="Arial"/>
                <a:cs typeface="Arial"/>
                <a:sym typeface="Arial"/>
              </a:defRPr>
            </a:lvl3pPr>
            <a:lvl4pPr marL="1828800" indent="-457200" defTabSz="650240">
              <a:spcBef>
                <a:spcPts val="500"/>
              </a:spcBef>
              <a:buClrTx/>
              <a:buSzPct val="100000"/>
              <a:buFont typeface="Arial"/>
              <a:buChar char="–"/>
              <a:defRPr sz="2000">
                <a:latin typeface="Arial"/>
                <a:ea typeface="Arial"/>
                <a:cs typeface="Arial"/>
                <a:sym typeface="Arial"/>
              </a:defRPr>
            </a:lvl4pPr>
            <a:lvl5pPr marL="2286000" indent="-457200" defTabSz="650240">
              <a:spcBef>
                <a:spcPts val="500"/>
              </a:spcBef>
              <a:buClrTx/>
              <a:buSzPct val="100000"/>
              <a:buFont typeface="Arial"/>
              <a:buChar char="»"/>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4" name="Text Placeholder 3"/>
          <p:cNvSpPr>
            <a:spLocks noGrp="1"/>
          </p:cNvSpPr>
          <p:nvPr>
            <p:ph type="body" sz="quarter" idx="13"/>
          </p:nvPr>
        </p:nvSpPr>
        <p:spPr>
          <a:xfrm>
            <a:off x="1231949" y="4450532"/>
            <a:ext cx="3627802" cy="4118187"/>
          </a:xfrm>
          <a:prstGeom prst="rect">
            <a:avLst/>
          </a:prstGeom>
        </p:spPr>
        <p:txBody>
          <a:bodyPr lIns="65023" tIns="65023" rIns="65023" bIns="65023" anchor="t"/>
          <a:lstStyle/>
          <a:p>
            <a:pPr marL="0" indent="0" defTabSz="650240">
              <a:spcBef>
                <a:spcPts val="300"/>
              </a:spcBef>
              <a:buClrTx/>
              <a:buSzTx/>
              <a:buFontTx/>
              <a:buNone/>
              <a:defRPr sz="1400">
                <a:latin typeface="Arial"/>
                <a:ea typeface="Arial"/>
                <a:cs typeface="Arial"/>
                <a:sym typeface="Arial"/>
              </a:defRPr>
            </a:pPr>
            <a:endParaRPr/>
          </a:p>
        </p:txBody>
      </p:sp>
      <p:sp>
        <p:nvSpPr>
          <p:cNvPr id="135" name="Slide Number"/>
          <p:cNvSpPr txBox="1">
            <a:spLocks noGrp="1"/>
          </p:cNvSpPr>
          <p:nvPr>
            <p:ph type="sldNum" sz="quarter" idx="2"/>
          </p:nvPr>
        </p:nvSpPr>
        <p:spPr>
          <a:xfrm>
            <a:off x="11985791" y="9123786"/>
            <a:ext cx="368769" cy="352001"/>
          </a:xfrm>
          <a:prstGeom prst="rect">
            <a:avLst/>
          </a:prstGeom>
        </p:spPr>
        <p:txBody>
          <a:bodyPr lIns="65023" tIns="65023" rIns="65023" bIns="65023"/>
          <a:lstStyle>
            <a:lvl1pPr algn="r" defTabSz="650240">
              <a:defRPr>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5"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28" name="Image"/>
          <p:cNvSpPr>
            <a:spLocks noGrp="1"/>
          </p:cNvSpPr>
          <p:nvPr>
            <p:ph type="pic" idx="14"/>
          </p:nvPr>
        </p:nvSpPr>
        <p:spPr>
          <a:xfrm>
            <a:off x="368300" y="444500"/>
            <a:ext cx="12268200" cy="6324600"/>
          </a:xfrm>
          <a:prstGeom prst="rect">
            <a:avLst/>
          </a:prstGeom>
        </p:spPr>
        <p:txBody>
          <a:bodyPr lIns="91439" tIns="45719" rIns="91439" bIns="45719" anchor="t">
            <a:noAutofit/>
          </a:bodyPr>
          <a:lstStyle/>
          <a:p>
            <a:endParaRPr/>
          </a:p>
        </p:txBody>
      </p:sp>
      <p:sp>
        <p:nvSpPr>
          <p:cNvPr id="29" name="Title Text"/>
          <p:cNvSpPr txBox="1">
            <a:spLocks noGrp="1"/>
          </p:cNvSpPr>
          <p:nvPr>
            <p:ph type="title"/>
          </p:nvPr>
        </p:nvSpPr>
        <p:spPr>
          <a:xfrm>
            <a:off x="355600" y="6908800"/>
            <a:ext cx="12293600" cy="1104900"/>
          </a:xfrm>
          <a:prstGeom prst="rect">
            <a:avLst/>
          </a:prstGeom>
        </p:spPr>
        <p:txBody>
          <a:bodyPr anchor="b"/>
          <a:lstStyle/>
          <a:p>
            <a:r>
              <a:t>Title Text</a:t>
            </a:r>
          </a:p>
        </p:txBody>
      </p:sp>
      <p:sp>
        <p:nvSpPr>
          <p:cNvPr id="30" name="Body Level One…"/>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8" name="Line"/>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 name="Line"/>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Title Text"/>
          <p:cNvSpPr txBox="1">
            <a:spLocks noGrp="1"/>
          </p:cNvSpPr>
          <p:nvPr>
            <p:ph type="title"/>
          </p:nvPr>
        </p:nvSpPr>
        <p:spPr>
          <a:xfrm>
            <a:off x="355600" y="2628900"/>
            <a:ext cx="12293600" cy="2108200"/>
          </a:xfrm>
          <a:prstGeom prst="rect">
            <a:avLst/>
          </a:prstGeom>
        </p:spPr>
        <p:txBody>
          <a:bodyPr anchor="b"/>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8" name="Line"/>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 name="Line"/>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Image"/>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51" name="Title Text"/>
          <p:cNvSpPr txBox="1">
            <a:spLocks noGrp="1"/>
          </p:cNvSpPr>
          <p:nvPr>
            <p:ph type="title"/>
          </p:nvPr>
        </p:nvSpPr>
        <p:spPr>
          <a:xfrm>
            <a:off x="355600" y="1930400"/>
            <a:ext cx="5816600" cy="3238500"/>
          </a:xfrm>
          <a:prstGeom prst="rect">
            <a:avLst/>
          </a:prstGeom>
        </p:spPr>
        <p:txBody>
          <a:bodyPr anchor="b"/>
          <a:lstStyle/>
          <a:p>
            <a:r>
              <a:t>Title Text</a:t>
            </a:r>
          </a:p>
        </p:txBody>
      </p:sp>
      <p:sp>
        <p:nvSpPr>
          <p:cNvPr id="52" name="Body Level One…"/>
          <p:cNvSpPr txBox="1">
            <a:spLocks noGrp="1"/>
          </p:cNvSpPr>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406400" y="25654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8" name="Line"/>
          <p:cNvSpPr/>
          <p:nvPr/>
        </p:nvSpPr>
        <p:spPr>
          <a:xfrm>
            <a:off x="406400" y="26162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9" name="Image"/>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55600" y="444500"/>
            <a:ext cx="5816600" cy="2044700"/>
          </a:xfrm>
          <a:prstGeom prst="rect">
            <a:avLst/>
          </a:prstGeom>
        </p:spPr>
        <p:txBody>
          <a:bodyPr/>
          <a:lstStyle/>
          <a:p>
            <a:r>
              <a:t>Title Text</a:t>
            </a:r>
          </a:p>
        </p:txBody>
      </p:sp>
      <p:sp>
        <p:nvSpPr>
          <p:cNvPr id="81" name="Body Level One…"/>
          <p:cNvSpPr txBox="1">
            <a:spLocks noGrp="1"/>
          </p:cNvSpPr>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502400" y="4813300"/>
            <a:ext cx="6121400" cy="4356100"/>
          </a:xfrm>
          <a:prstGeom prst="rect">
            <a:avLst/>
          </a:prstGeom>
        </p:spPr>
        <p:txBody>
          <a:bodyPr lIns="91439" tIns="45719" rIns="91439" bIns="45719" anchor="t">
            <a:noAutofit/>
          </a:bodyPr>
          <a:lstStyle/>
          <a:p>
            <a:endParaRPr/>
          </a:p>
        </p:txBody>
      </p:sp>
      <p:sp>
        <p:nvSpPr>
          <p:cNvPr id="98" name="Image"/>
          <p:cNvSpPr>
            <a:spLocks noGrp="1"/>
          </p:cNvSpPr>
          <p:nvPr>
            <p:ph type="pic" sz="half" idx="14"/>
          </p:nvPr>
        </p:nvSpPr>
        <p:spPr>
          <a:xfrm>
            <a:off x="6502400" y="444500"/>
            <a:ext cx="6121400" cy="4368800"/>
          </a:xfrm>
          <a:prstGeom prst="rect">
            <a:avLst/>
          </a:prstGeom>
        </p:spPr>
        <p:txBody>
          <a:bodyPr lIns="91439" tIns="45719" rIns="91439" bIns="45719" anchor="t">
            <a:noAutofit/>
          </a:bodyPr>
          <a:lstStyle/>
          <a:p>
            <a:endParaRPr/>
          </a:p>
        </p:txBody>
      </p:sp>
      <p:sp>
        <p:nvSpPr>
          <p:cNvPr id="99" name="Image"/>
          <p:cNvSpPr>
            <a:spLocks noGrp="1"/>
          </p:cNvSpPr>
          <p:nvPr>
            <p:ph type="pic" idx="15"/>
          </p:nvPr>
        </p:nvSpPr>
        <p:spPr>
          <a:xfrm>
            <a:off x="368300" y="444500"/>
            <a:ext cx="6121400" cy="8724900"/>
          </a:xfrm>
          <a:prstGeom prst="rect">
            <a:avLst/>
          </a:prstGeom>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355600" y="444500"/>
            <a:ext cx="12293600" cy="2044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355600" y="2984500"/>
            <a:ext cx="12293600" cy="6324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2331700" y="9220199"/>
            <a:ext cx="317500" cy="355601"/>
          </a:xfrm>
          <a:prstGeom prst="rect">
            <a:avLst/>
          </a:prstGeom>
          <a:ln w="12700">
            <a:miter lim="400000"/>
          </a:ln>
        </p:spPr>
        <p:txBody>
          <a:bodyPr wrap="none" lIns="50800" tIns="50800" rIns="50800" bIns="50800" anchor="ctr">
            <a:spAutoFit/>
          </a:bodyPr>
          <a:lstStyle>
            <a:lvl1pPr>
              <a:defRPr sz="1600">
                <a:solidFill>
                  <a:schemeClr val="accent1">
                    <a:hueOff val="54750"/>
                    <a:satOff val="-1697"/>
                    <a:lumOff val="-18038"/>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1pPr>
      <a:lvl2pPr marL="0" marR="0" indent="228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2pPr>
      <a:lvl3pPr marL="0" marR="0" indent="457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3pPr>
      <a:lvl4pPr marL="0" marR="0" indent="685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4pPr>
      <a:lvl5pPr marL="0" marR="0" indent="9144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5pPr>
      <a:lvl6pPr marL="0" marR="0" indent="11430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6pPr>
      <a:lvl7pPr marL="0" marR="0" indent="1371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7pPr>
      <a:lvl8pPr marL="0" marR="0" indent="1600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8pPr>
      <a:lvl9pPr marL="0" marR="0" indent="1828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chris.swift@mha.org.uk"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equalityhumanrights.com/en/equality-act/protected-characteristic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equalityhumanrights.com/en/equality-act/equality-act-201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AHPCC Conference 15 May 2019"/>
          <p:cNvSpPr txBox="1">
            <a:spLocks noGrp="1"/>
          </p:cNvSpPr>
          <p:nvPr>
            <p:ph type="body" idx="13"/>
          </p:nvPr>
        </p:nvSpPr>
        <p:spPr>
          <a:prstGeom prst="rect">
            <a:avLst/>
          </a:prstGeom>
        </p:spPr>
        <p:txBody>
          <a:bodyPr/>
          <a:lstStyle/>
          <a:p>
            <a:r>
              <a:t>AHPCC Conference 15 May 2019</a:t>
            </a:r>
          </a:p>
        </p:txBody>
      </p:sp>
      <p:sp>
        <p:nvSpPr>
          <p:cNvPr id="145" name="Practical Issues for…"/>
          <p:cNvSpPr txBox="1">
            <a:spLocks noGrp="1"/>
          </p:cNvSpPr>
          <p:nvPr>
            <p:ph type="ctrTitle"/>
          </p:nvPr>
        </p:nvSpPr>
        <p:spPr>
          <a:xfrm>
            <a:off x="355600" y="5524500"/>
            <a:ext cx="12293600" cy="2108200"/>
          </a:xfrm>
          <a:prstGeom prst="rect">
            <a:avLst/>
          </a:prstGeom>
        </p:spPr>
        <p:txBody>
          <a:bodyPr/>
          <a:lstStyle/>
          <a:p>
            <a:pPr>
              <a:defRPr sz="5600" spc="-112"/>
            </a:pPr>
            <a:r>
              <a:t>Practical Issues for </a:t>
            </a:r>
          </a:p>
          <a:p>
            <a:pPr>
              <a:defRPr sz="5600" spc="-112"/>
            </a:pPr>
            <a:r>
              <a:t>Chaplaincy Moving Forward</a:t>
            </a:r>
          </a:p>
        </p:txBody>
      </p:sp>
      <p:sp>
        <p:nvSpPr>
          <p:cNvPr id="146" name="Prof. Chris Swift, Director of Chaplaincy &amp; Spirituality at MHA"/>
          <p:cNvSpPr txBox="1">
            <a:spLocks noGrp="1"/>
          </p:cNvSpPr>
          <p:nvPr>
            <p:ph type="subTitle" sz="quarter" idx="1"/>
          </p:nvPr>
        </p:nvSpPr>
        <p:spPr>
          <a:prstGeom prst="rect">
            <a:avLst/>
          </a:prstGeom>
        </p:spPr>
        <p:txBody>
          <a:bodyPr/>
          <a:lstStyle/>
          <a:p>
            <a:r>
              <a:t>Prof. </a:t>
            </a:r>
            <a:r>
              <a:rPr dirty="0"/>
              <a:t>Chris Swift, Director of Chaplaincy &amp; Spirituality at MHA</a:t>
            </a:r>
          </a:p>
        </p:txBody>
      </p:sp>
      <p:pic>
        <p:nvPicPr>
          <p:cNvPr id="147" name="_DSC4820.jpg" descr="_DSC48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370" y="623932"/>
            <a:ext cx="6779932" cy="4521998"/>
          </a:xfrm>
          <a:prstGeom prst="rect">
            <a:avLst/>
          </a:prstGeom>
          <a:ln w="12700">
            <a:miter lim="400000"/>
          </a:ln>
        </p:spPr>
      </p:pic>
      <p:pic>
        <p:nvPicPr>
          <p:cNvPr id="148" name="Image" descr="Image"/>
          <p:cNvPicPr>
            <a:picLocks noChangeAspect="1"/>
          </p:cNvPicPr>
          <p:nvPr/>
        </p:nvPicPr>
        <p:blipFill>
          <a:blip r:embed="rId3">
            <a:extLst/>
          </a:blip>
          <a:stretch>
            <a:fillRect/>
          </a:stretch>
        </p:blipFill>
        <p:spPr>
          <a:xfrm>
            <a:off x="7527123" y="370330"/>
            <a:ext cx="5168901" cy="50292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5"/>
                                        </p:tgtEl>
                                        <p:attrNameLst>
                                          <p:attrName>style.visibility</p:attrName>
                                        </p:attrNameLst>
                                      </p:cBhvr>
                                      <p:to>
                                        <p:strVal val="visible"/>
                                      </p:to>
                                    </p:set>
                                    <p:animEffect transition="in" filter="dissolv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46"/>
                                        </p:tgtEl>
                                        <p:attrNameLst>
                                          <p:attrName>style.visibility</p:attrName>
                                        </p:attrNameLst>
                                      </p:cBhvr>
                                      <p:to>
                                        <p:strVal val="visible"/>
                                      </p:to>
                                    </p:set>
                                    <p:animEffect transition="in" filter="dissolve">
                                      <p:cBhvr>
                                        <p:cTn id="12" dur="10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44"/>
                                        </p:tgtEl>
                                        <p:attrNameLst>
                                          <p:attrName>style.visibility</p:attrName>
                                        </p:attrNameLst>
                                      </p:cBhvr>
                                      <p:to>
                                        <p:strVal val="visible"/>
                                      </p:to>
                                    </p:set>
                                    <p:animEffect transition="in" filter="dissolve">
                                      <p:cBhvr>
                                        <p:cTn id="1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3" animBg="1" advAuto="0"/>
      <p:bldP spid="145" grpId="1" animBg="1" advAuto="0"/>
      <p:bldP spid="146"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Mr David Nott   – war zone  surgeon"/>
          <p:cNvSpPr txBox="1">
            <a:spLocks noGrp="1"/>
          </p:cNvSpPr>
          <p:nvPr>
            <p:ph type="body" sz="half" idx="1"/>
          </p:nvPr>
        </p:nvSpPr>
        <p:spPr>
          <a:prstGeom prst="rect">
            <a:avLst/>
          </a:prstGeom>
        </p:spPr>
        <p:txBody>
          <a:bodyPr/>
          <a:lstStyle/>
          <a:p>
            <a:pPr marL="0" indent="0" algn="ctr">
              <a:spcBef>
                <a:spcPts val="0"/>
              </a:spcBef>
              <a:buClrTx/>
              <a:buSzTx/>
              <a:buFontTx/>
              <a:buNone/>
              <a:defRPr sz="4000" b="1" spc="-79">
                <a:solidFill>
                  <a:schemeClr val="accent1">
                    <a:hueOff val="54750"/>
                    <a:satOff val="-1697"/>
                    <a:lumOff val="-18038"/>
                  </a:schemeClr>
                </a:solidFill>
                <a:latin typeface="Arial"/>
                <a:ea typeface="Arial"/>
                <a:cs typeface="Arial"/>
                <a:sym typeface="Arial"/>
              </a:defRPr>
            </a:pPr>
            <a:r>
              <a:t>Mr David Nott </a:t>
            </a:r>
            <a:br/>
            <a:r>
              <a:t/>
            </a:r>
            <a:br/>
            <a:r>
              <a:t>– war zone</a:t>
            </a:r>
            <a:br/>
            <a:r>
              <a:t>	surgeon</a:t>
            </a:r>
          </a:p>
        </p:txBody>
      </p:sp>
      <p:pic>
        <p:nvPicPr>
          <p:cNvPr id="199" name="Picture 2" descr="Picture 2"/>
          <p:cNvPicPr>
            <a:picLocks noChangeAspect="1"/>
          </p:cNvPicPr>
          <p:nvPr/>
        </p:nvPicPr>
        <p:blipFill>
          <a:blip r:embed="rId2">
            <a:extLst/>
          </a:blip>
          <a:stretch>
            <a:fillRect/>
          </a:stretch>
        </p:blipFill>
        <p:spPr>
          <a:xfrm>
            <a:off x="6286086" y="3784599"/>
            <a:ext cx="6299201" cy="4724403"/>
          </a:xfrm>
          <a:prstGeom prst="rect">
            <a:avLst/>
          </a:prstGeom>
          <a:ln w="12700">
            <a:miter lim="400000"/>
          </a:ln>
        </p:spPr>
      </p:pic>
      <p:sp>
        <p:nvSpPr>
          <p:cNvPr id="201" name="Text"/>
          <p:cNvSpPr txBox="1"/>
          <p:nvPr/>
        </p:nvSpPr>
        <p:spPr>
          <a:xfrm>
            <a:off x="6094294" y="4572000"/>
            <a:ext cx="816212" cy="609601"/>
          </a:xfrm>
          <a:prstGeom prst="rect">
            <a:avLst/>
          </a:prstGeom>
          <a:ln w="12700">
            <a:miter lim="400000"/>
          </a:ln>
        </p:spPr>
        <p:txBody>
          <a:bodyPr wrap="none" lIns="50800" tIns="50800" rIns="50800" bIns="50800" anchor="ctr">
            <a:spAutoFit/>
          </a:bodyP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9"/>
                                        </p:tgtEl>
                                        <p:attrNameLst>
                                          <p:attrName>style.visibility</p:attrName>
                                        </p:attrNameLst>
                                      </p:cBhvr>
                                      <p:to>
                                        <p:strVal val="visible"/>
                                      </p:to>
                                    </p:set>
                                    <p:animEffect transition="in" filter="dissolve">
                                      <p:cBhvr>
                                        <p:cTn id="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are you a religious person?…"/>
          <p:cNvSpPr txBox="1">
            <a:spLocks noGrp="1"/>
          </p:cNvSpPr>
          <p:nvPr>
            <p:ph type="body" idx="1"/>
          </p:nvPr>
        </p:nvSpPr>
        <p:spPr>
          <a:xfrm>
            <a:off x="355600" y="3639745"/>
            <a:ext cx="12293600" cy="5669355"/>
          </a:xfrm>
          <a:prstGeom prst="rect">
            <a:avLst/>
          </a:prstGeom>
        </p:spPr>
        <p:txBody>
          <a:bodyPr/>
          <a:lstStyle/>
          <a:p>
            <a:pPr marL="0" indent="0" defTabSz="373887">
              <a:spcBef>
                <a:spcPts val="2600"/>
              </a:spcBef>
              <a:buClrTx/>
              <a:buSzTx/>
              <a:buFontTx/>
              <a:buNone/>
              <a:defRPr sz="3455"/>
            </a:pPr>
            <a:r>
              <a:t>“…are you a religious person?</a:t>
            </a:r>
          </a:p>
          <a:p>
            <a:pPr marL="0" indent="0" defTabSz="373887">
              <a:spcBef>
                <a:spcPts val="2600"/>
              </a:spcBef>
              <a:buClrTx/>
              <a:buSzTx/>
              <a:buFontTx/>
              <a:buNone/>
              <a:defRPr sz="3455"/>
            </a:pPr>
            <a:endParaRPr/>
          </a:p>
          <a:p>
            <a:pPr marL="0" indent="0" defTabSz="373887">
              <a:spcBef>
                <a:spcPts val="2600"/>
              </a:spcBef>
              <a:buClrTx/>
              <a:buSzTx/>
              <a:buFontTx/>
              <a:buNone/>
              <a:defRPr sz="3455"/>
            </a:pPr>
            <a:r>
              <a:t>No I’m not religious; but… every now and again I have to pray – and I do pray to God, and I ask him to help me, because sometimes I’m suffering badly… there’s no doubt in my mind that there is a God… when I need him he’s certainly there”.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3"/>
                                        </p:tgtEl>
                                        <p:attrNameLst>
                                          <p:attrName>style.visibility</p:attrName>
                                        </p:attrNameLst>
                                      </p:cBhvr>
                                      <p:to>
                                        <p:strVal val="visible"/>
                                      </p:to>
                                    </p:set>
                                    <p:animEffect transition="in" filter="dissolve">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It’s complicated"/>
          <p:cNvSpPr txBox="1">
            <a:spLocks noGrp="1"/>
          </p:cNvSpPr>
          <p:nvPr>
            <p:ph type="title"/>
          </p:nvPr>
        </p:nvSpPr>
        <p:spPr>
          <a:prstGeom prst="rect">
            <a:avLst/>
          </a:prstGeom>
        </p:spPr>
        <p:txBody>
          <a:bodyPr/>
          <a:lstStyle/>
          <a:p>
            <a:r>
              <a:t>It’s complicated</a:t>
            </a:r>
          </a:p>
        </p:txBody>
      </p:sp>
      <p:sp>
        <p:nvSpPr>
          <p:cNvPr id="208" name="“It is important to recognize that persons with no religious affiliation do not necessarily lack a belief in God”.…"/>
          <p:cNvSpPr txBox="1">
            <a:spLocks noGrp="1"/>
          </p:cNvSpPr>
          <p:nvPr>
            <p:ph type="body" idx="1"/>
          </p:nvPr>
        </p:nvSpPr>
        <p:spPr>
          <a:xfrm>
            <a:off x="355600" y="3639745"/>
            <a:ext cx="12293600" cy="5669355"/>
          </a:xfrm>
          <a:prstGeom prst="rect">
            <a:avLst/>
          </a:prstGeom>
        </p:spPr>
        <p:txBody>
          <a:bodyPr/>
          <a:lstStyle/>
          <a:p>
            <a:pPr marL="0" indent="0" defTabSz="537463">
              <a:spcBef>
                <a:spcPts val="3800"/>
              </a:spcBef>
              <a:buClrTx/>
              <a:buSzTx/>
              <a:buFontTx/>
              <a:buNone/>
              <a:defRPr sz="4416"/>
            </a:pPr>
            <a:r>
              <a:t>“It is important to recognize that persons with no religious affiliation do not necessarily lack a belief in God”.</a:t>
            </a:r>
          </a:p>
          <a:p>
            <a:pPr marL="0" indent="0" defTabSz="537463">
              <a:spcBef>
                <a:spcPts val="3800"/>
              </a:spcBef>
              <a:buClrTx/>
              <a:buSzTx/>
              <a:buFontTx/>
              <a:buNone/>
              <a:defRPr sz="3496"/>
            </a:pPr>
            <a:endParaRPr/>
          </a:p>
          <a:p>
            <a:pPr marL="0" indent="0" defTabSz="537463">
              <a:spcBef>
                <a:spcPts val="3800"/>
              </a:spcBef>
              <a:buClrTx/>
              <a:buSzTx/>
              <a:buFontTx/>
              <a:buNone/>
              <a:defRPr sz="2484"/>
            </a:pPr>
            <a:r>
              <a:t>Creel, E. and Tillman, K., 2008. The meaning of spirituality among nonreligious persons with chronic illness. </a:t>
            </a:r>
            <a:r>
              <a:rPr i="1">
                <a:latin typeface="Arial"/>
                <a:ea typeface="Arial"/>
                <a:cs typeface="Arial"/>
                <a:sym typeface="Arial"/>
              </a:rPr>
              <a:t>Holistic nursing practice</a:t>
            </a:r>
            <a:r>
              <a:t>, 22(6), pp.303-309.</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7"/>
                                        </p:tgtEl>
                                        <p:attrNameLst>
                                          <p:attrName>style.visibility</p:attrName>
                                        </p:attrNameLst>
                                      </p:cBhvr>
                                      <p:to>
                                        <p:strVal val="visible"/>
                                      </p:to>
                                    </p:set>
                                    <p:animEffect transition="in" filter="dissolve">
                                      <p:cBhvr>
                                        <p:cTn id="7" dur="10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08"/>
                                        </p:tgtEl>
                                        <p:attrNameLst>
                                          <p:attrName>style.visibility</p:attrName>
                                        </p:attrNameLst>
                                      </p:cBhvr>
                                      <p:to>
                                        <p:strVal val="visible"/>
                                      </p:to>
                                    </p:set>
                                    <p:animEffect transition="in" filter="dissolve">
                                      <p:cBhvr>
                                        <p:cTn id="12"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animBg="1" advAuto="0"/>
      <p:bldP spid="208"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in times of financial constraint, we often see equality and human rights as a challenge. We rarely look at equality and human rights as a solution. Yet, there is growing evidence that equality and human rights for people using services and staff needs to play a central role in improving the quality of care. And we are finding that some of the best providers are doing this successfully – even in times of constraint.”"/>
          <p:cNvSpPr txBox="1"/>
          <p:nvPr/>
        </p:nvSpPr>
        <p:spPr>
          <a:xfrm>
            <a:off x="674647" y="1191259"/>
            <a:ext cx="11655506" cy="7371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20000"/>
              </a:lnSpc>
              <a:defRPr sz="4100"/>
            </a:pPr>
            <a:r>
              <a:t>“in times of financial constraint, we often see equality and human rights as a challenge. </a:t>
            </a:r>
            <a:r>
              <a:rPr b="1"/>
              <a:t>We rarely look at equality and human rights as a solution.</a:t>
            </a:r>
            <a:r>
              <a:t> Yet, there is growing evidence that equality and human rights for people using services and staff needs to play a central role in improving the quality of care. And we are finding that some of the best providers are doing this successfully – even in times of constraint.”</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search, training &amp; Innovation"/>
          <p:cNvSpPr txBox="1">
            <a:spLocks noGrp="1"/>
          </p:cNvSpPr>
          <p:nvPr>
            <p:ph type="title"/>
          </p:nvPr>
        </p:nvSpPr>
        <p:spPr>
          <a:xfrm>
            <a:off x="355600" y="192870"/>
            <a:ext cx="8476553" cy="2328208"/>
          </a:xfrm>
          <a:prstGeom prst="rect">
            <a:avLst/>
          </a:prstGeom>
        </p:spPr>
        <p:txBody>
          <a:bodyPr anchor="b"/>
          <a:lstStyle>
            <a:lvl1pPr>
              <a:defRPr sz="6100" spc="-122"/>
            </a:lvl1pPr>
          </a:lstStyle>
          <a:p>
            <a:r>
              <a:t>Research, training &amp; Innovation</a:t>
            </a:r>
          </a:p>
        </p:txBody>
      </p:sp>
      <p:sp>
        <p:nvSpPr>
          <p:cNvPr id="213" name="We all need to be involved…"/>
          <p:cNvSpPr txBox="1">
            <a:spLocks noGrp="1"/>
          </p:cNvSpPr>
          <p:nvPr>
            <p:ph type="body" sz="half" idx="1"/>
          </p:nvPr>
        </p:nvSpPr>
        <p:spPr>
          <a:xfrm>
            <a:off x="355600" y="2984500"/>
            <a:ext cx="7459085" cy="6066490"/>
          </a:xfrm>
          <a:prstGeom prst="rect">
            <a:avLst/>
          </a:prstGeom>
        </p:spPr>
        <p:txBody>
          <a:bodyPr/>
          <a:lstStyle/>
          <a:p>
            <a:pPr marL="0" lvl="1" indent="228600">
              <a:spcBef>
                <a:spcPts val="4200"/>
              </a:spcBef>
              <a:buClrTx/>
              <a:buSzTx/>
              <a:buFontTx/>
              <a:buNone/>
              <a:defRPr sz="3300"/>
            </a:pPr>
            <a:r>
              <a:t>We all need to be involved</a:t>
            </a:r>
          </a:p>
          <a:p>
            <a:pPr marL="0" lvl="1" indent="228600">
              <a:spcBef>
                <a:spcPts val="4200"/>
              </a:spcBef>
              <a:buClrTx/>
              <a:buSzTx/>
              <a:buFontTx/>
              <a:buNone/>
              <a:defRPr sz="3300"/>
            </a:pPr>
            <a:r>
              <a:t>Questioning; reflecting; sharing</a:t>
            </a:r>
          </a:p>
          <a:p>
            <a:pPr marL="0" lvl="1" indent="228600">
              <a:spcBef>
                <a:spcPts val="4200"/>
              </a:spcBef>
              <a:buClrTx/>
              <a:buSzTx/>
              <a:buFontTx/>
              <a:buNone/>
              <a:defRPr sz="3300"/>
            </a:pPr>
            <a:r>
              <a:t>‘Biblical Yoga’; evening services; contact cards; multi-sensory worship; transition into care; training (CPE)</a:t>
            </a:r>
          </a:p>
          <a:p>
            <a:pPr marL="0" lvl="1" indent="228600">
              <a:spcBef>
                <a:spcPts val="4200"/>
              </a:spcBef>
              <a:buClrTx/>
              <a:buSzTx/>
              <a:buFontTx/>
              <a:buNone/>
              <a:defRPr sz="3300"/>
            </a:pPr>
            <a:r>
              <a:t>Creative memorial/reflective spaces</a:t>
            </a:r>
          </a:p>
        </p:txBody>
      </p:sp>
      <p:pic>
        <p:nvPicPr>
          <p:cNvPr id="214"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5186" y="2984500"/>
            <a:ext cx="4549868" cy="60664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dissolve">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13">
                                            <p:bg/>
                                          </p:spTgt>
                                        </p:tgtEl>
                                        <p:attrNameLst>
                                          <p:attrName>style.visibility</p:attrName>
                                        </p:attrNameLst>
                                      </p:cBhvr>
                                      <p:to>
                                        <p:strVal val="visible"/>
                                      </p:to>
                                    </p:set>
                                    <p:animEffect transition="in" filter="dissolve">
                                      <p:cBhvr>
                                        <p:cTn id="12" dur="1000"/>
                                        <p:tgtEl>
                                          <p:spTgt spid="213">
                                            <p:bg/>
                                          </p:spTgt>
                                        </p:tgtEl>
                                      </p:cBhvr>
                                    </p:animEffect>
                                  </p:childTnLst>
                                </p:cTn>
                              </p:par>
                              <p:par>
                                <p:cTn id="13" presetID="9" presetClass="entr" presetSubtype="0" fill="hold" grpId="2" nodeType="withEffect">
                                  <p:stCondLst>
                                    <p:cond delay="0"/>
                                  </p:stCondLst>
                                  <p:iterate>
                                    <p:tmAbs val="0"/>
                                  </p:iterate>
                                  <p:childTnLst>
                                    <p:set>
                                      <p:cBhvr>
                                        <p:cTn id="14" fill="hold"/>
                                        <p:tgtEl>
                                          <p:spTgt spid="213">
                                            <p:txEl>
                                              <p:pRg st="0" end="0"/>
                                            </p:txEl>
                                          </p:spTgt>
                                        </p:tgtEl>
                                        <p:attrNameLst>
                                          <p:attrName>style.visibility</p:attrName>
                                        </p:attrNameLst>
                                      </p:cBhvr>
                                      <p:to>
                                        <p:strVal val="visible"/>
                                      </p:to>
                                    </p:set>
                                    <p:animEffect transition="in" filter="dissolve">
                                      <p:cBhvr>
                                        <p:cTn id="15" dur="1000"/>
                                        <p:tgtEl>
                                          <p:spTgt spid="2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213">
                                            <p:txEl>
                                              <p:pRg st="1" end="1"/>
                                            </p:txEl>
                                          </p:spTgt>
                                        </p:tgtEl>
                                        <p:attrNameLst>
                                          <p:attrName>style.visibility</p:attrName>
                                        </p:attrNameLst>
                                      </p:cBhvr>
                                      <p:to>
                                        <p:strVal val="visible"/>
                                      </p:to>
                                    </p:set>
                                    <p:animEffect transition="in" filter="dissolve">
                                      <p:cBhvr>
                                        <p:cTn id="20" dur="1000"/>
                                        <p:tgtEl>
                                          <p:spTgt spid="2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213">
                                            <p:txEl>
                                              <p:pRg st="2" end="2"/>
                                            </p:txEl>
                                          </p:spTgt>
                                        </p:tgtEl>
                                        <p:attrNameLst>
                                          <p:attrName>style.visibility</p:attrName>
                                        </p:attrNameLst>
                                      </p:cBhvr>
                                      <p:to>
                                        <p:strVal val="visible"/>
                                      </p:to>
                                    </p:set>
                                    <p:animEffect transition="in" filter="dissolve">
                                      <p:cBhvr>
                                        <p:cTn id="25" dur="1000"/>
                                        <p:tgtEl>
                                          <p:spTgt spid="2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2" nodeType="clickEffect">
                                  <p:stCondLst>
                                    <p:cond delay="0"/>
                                  </p:stCondLst>
                                  <p:iterate>
                                    <p:tmAbs val="0"/>
                                  </p:iterate>
                                  <p:childTnLst>
                                    <p:set>
                                      <p:cBhvr>
                                        <p:cTn id="29" fill="hold"/>
                                        <p:tgtEl>
                                          <p:spTgt spid="213">
                                            <p:txEl>
                                              <p:pRg st="3" end="3"/>
                                            </p:txEl>
                                          </p:spTgt>
                                        </p:tgtEl>
                                        <p:attrNameLst>
                                          <p:attrName>style.visibility</p:attrName>
                                        </p:attrNameLst>
                                      </p:cBhvr>
                                      <p:to>
                                        <p:strVal val="visible"/>
                                      </p:to>
                                    </p:set>
                                    <p:animEffect transition="in" filter="dissolve">
                                      <p:cBhvr>
                                        <p:cTn id="30" dur="1000"/>
                                        <p:tgtEl>
                                          <p:spTgt spid="2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3" nodeType="clickEffect">
                                  <p:stCondLst>
                                    <p:cond delay="0"/>
                                  </p:stCondLst>
                                  <p:iterate>
                                    <p:tmAbs val="0"/>
                                  </p:iterate>
                                  <p:childTnLst>
                                    <p:set>
                                      <p:cBhvr>
                                        <p:cTn id="34" fill="hold"/>
                                        <p:tgtEl>
                                          <p:spTgt spid="214"/>
                                        </p:tgtEl>
                                        <p:attrNameLst>
                                          <p:attrName>style.visibility</p:attrName>
                                        </p:attrNameLst>
                                      </p:cBhvr>
                                      <p:to>
                                        <p:strVal val="visible"/>
                                      </p:to>
                                    </p:set>
                                    <p:animEffect transition="in" filter="dissolve">
                                      <p:cBhvr>
                                        <p:cTn id="35"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13" grpId="2" build="p" bldLvl="5" animBg="1" advAuto="0"/>
      <p:bldP spid="214"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ooter Placeholder 3"/>
          <p:cNvSpPr txBox="1"/>
          <p:nvPr/>
        </p:nvSpPr>
        <p:spPr>
          <a:xfrm>
            <a:off x="2186014" y="8470302"/>
            <a:ext cx="6012161"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l" defTabSz="914400">
              <a:defRPr sz="1200">
                <a:solidFill>
                  <a:srgbClr val="FFFFE1"/>
                </a:solidFill>
                <a:latin typeface="Gill Sans MT"/>
                <a:ea typeface="Gill Sans MT"/>
                <a:cs typeface="Gill Sans MT"/>
                <a:sym typeface="Gill Sans MT"/>
              </a:defRPr>
            </a:lvl1pPr>
          </a:lstStyle>
          <a:p>
            <a:r>
              <a:t>CHCC Annual Conference 2018      “Curating Chaplaincy” - Session 2</a:t>
            </a:r>
          </a:p>
        </p:txBody>
      </p:sp>
      <p:sp>
        <p:nvSpPr>
          <p:cNvPr id="217" name="I’d like to be a chaplain"/>
          <p:cNvSpPr/>
          <p:nvPr/>
        </p:nvSpPr>
        <p:spPr>
          <a:xfrm>
            <a:off x="2701719" y="6377740"/>
            <a:ext cx="1524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4500" y="0"/>
                </a:moveTo>
                <a:cubicBezTo>
                  <a:pt x="4003" y="0"/>
                  <a:pt x="3600" y="484"/>
                  <a:pt x="3600" y="1080"/>
                </a:cubicBezTo>
                <a:lnTo>
                  <a:pt x="3600" y="8640"/>
                </a:lnTo>
                <a:lnTo>
                  <a:pt x="0" y="10800"/>
                </a:lnTo>
                <a:lnTo>
                  <a:pt x="3600" y="12960"/>
                </a:lnTo>
                <a:lnTo>
                  <a:pt x="3600" y="20520"/>
                </a:lnTo>
                <a:cubicBezTo>
                  <a:pt x="3600" y="21116"/>
                  <a:pt x="4003" y="21600"/>
                  <a:pt x="4500" y="21600"/>
                </a:cubicBezTo>
                <a:lnTo>
                  <a:pt x="20700" y="21600"/>
                </a:lnTo>
                <a:cubicBezTo>
                  <a:pt x="21197" y="21600"/>
                  <a:pt x="21600" y="21116"/>
                  <a:pt x="21600" y="20520"/>
                </a:cubicBezTo>
                <a:lnTo>
                  <a:pt x="21600" y="1080"/>
                </a:lnTo>
                <a:cubicBezTo>
                  <a:pt x="21600" y="484"/>
                  <a:pt x="21197" y="0"/>
                  <a:pt x="20700" y="0"/>
                </a:cubicBezTo>
                <a:lnTo>
                  <a:pt x="4500" y="0"/>
                </a:lnTo>
                <a:close/>
              </a:path>
            </a:pathLst>
          </a:custGeom>
          <a:solidFill>
            <a:srgbClr val="FFFFFF"/>
          </a:solidFill>
          <a:ln w="25400">
            <a:solidFill>
              <a:srgbClr val="8C004C"/>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l" defTabSz="914400">
              <a:defRPr sz="1800">
                <a:solidFill>
                  <a:srgbClr val="000000"/>
                </a:solidFill>
                <a:latin typeface="Gill Sans MT"/>
                <a:ea typeface="Gill Sans MT"/>
                <a:cs typeface="Gill Sans MT"/>
                <a:sym typeface="Gill Sans MT"/>
              </a:defRPr>
            </a:lvl1pPr>
          </a:lstStyle>
          <a:p>
            <a:r>
              <a:t>I’d like to be a chaplain</a:t>
            </a:r>
          </a:p>
        </p:txBody>
      </p:sp>
      <p:sp>
        <p:nvSpPr>
          <p:cNvPr id="227" name="Connection Line"/>
          <p:cNvSpPr/>
          <p:nvPr/>
        </p:nvSpPr>
        <p:spPr>
          <a:xfrm>
            <a:off x="3540940" y="5075060"/>
            <a:ext cx="1280584" cy="1280584"/>
          </a:xfrm>
          <a:custGeom>
            <a:avLst/>
            <a:gdLst/>
            <a:ahLst/>
            <a:cxnLst>
              <a:cxn ang="0">
                <a:pos x="wd2" y="hd2"/>
              </a:cxn>
              <a:cxn ang="5400000">
                <a:pos x="wd2" y="hd2"/>
              </a:cxn>
              <a:cxn ang="10800000">
                <a:pos x="wd2" y="hd2"/>
              </a:cxn>
              <a:cxn ang="16200000">
                <a:pos x="wd2" y="hd2"/>
              </a:cxn>
            </a:cxnLst>
            <a:rect l="0" t="0" r="r" b="b"/>
            <a:pathLst>
              <a:path w="20419" h="20419" extrusionOk="0">
                <a:moveTo>
                  <a:pt x="169" y="20419"/>
                </a:moveTo>
                <a:cubicBezTo>
                  <a:pt x="-1181" y="5569"/>
                  <a:pt x="5569" y="-1181"/>
                  <a:pt x="20419" y="169"/>
                </a:cubicBezTo>
              </a:path>
            </a:pathLst>
          </a:custGeom>
          <a:ln w="25400">
            <a:solidFill>
              <a:srgbClr val="8C004C"/>
            </a:solidFill>
          </a:ln>
          <a:effectLst>
            <a:outerShdw blurRad="38100" dist="20000" dir="5400000" rotWithShape="0">
              <a:srgbClr val="000000">
                <a:alpha val="38000"/>
              </a:srgbClr>
            </a:outerShdw>
          </a:effectLst>
        </p:spPr>
        <p:txBody>
          <a:bodyPr/>
          <a:lstStyle/>
          <a:p>
            <a:endParaRPr/>
          </a:p>
        </p:txBody>
      </p:sp>
      <p:sp>
        <p:nvSpPr>
          <p:cNvPr id="219" name="Volunteer/speak to someone -…"/>
          <p:cNvSpPr/>
          <p:nvPr/>
        </p:nvSpPr>
        <p:spPr>
          <a:xfrm>
            <a:off x="4848044" y="4445153"/>
            <a:ext cx="1270001" cy="1270001"/>
          </a:xfrm>
          <a:prstGeom prst="rect">
            <a:avLst/>
          </a:prstGeom>
          <a:solidFill>
            <a:srgbClr val="FFFFFF"/>
          </a:solidFill>
          <a:ln w="25400">
            <a:solidFill>
              <a:srgbClr val="8C004C"/>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l" defTabSz="914400">
              <a:defRPr sz="1800">
                <a:solidFill>
                  <a:srgbClr val="000000"/>
                </a:solidFill>
                <a:latin typeface="Gill Sans MT"/>
                <a:ea typeface="Gill Sans MT"/>
                <a:cs typeface="Gill Sans MT"/>
                <a:sym typeface="Gill Sans MT"/>
              </a:defRPr>
            </a:pPr>
            <a:r>
              <a:t>Volunteer/speak to someone - </a:t>
            </a:r>
          </a:p>
          <a:p>
            <a:pPr algn="l" defTabSz="914400">
              <a:defRPr sz="1800">
                <a:solidFill>
                  <a:srgbClr val="000000"/>
                </a:solidFill>
                <a:latin typeface="Gill Sans MT"/>
                <a:ea typeface="Gill Sans MT"/>
                <a:cs typeface="Gill Sans MT"/>
                <a:sym typeface="Gill Sans MT"/>
              </a:defRPr>
            </a:pPr>
            <a:r>
              <a:t>experience</a:t>
            </a:r>
          </a:p>
        </p:txBody>
      </p:sp>
      <p:sp>
        <p:nvSpPr>
          <p:cNvPr id="228" name="Connection Line"/>
          <p:cNvSpPr/>
          <p:nvPr/>
        </p:nvSpPr>
        <p:spPr>
          <a:xfrm>
            <a:off x="5465701" y="5739515"/>
            <a:ext cx="1118911" cy="1182573"/>
          </a:xfrm>
          <a:custGeom>
            <a:avLst/>
            <a:gdLst/>
            <a:ahLst/>
            <a:cxnLst>
              <a:cxn ang="0">
                <a:pos x="wd2" y="hd2"/>
              </a:cxn>
              <a:cxn ang="5400000">
                <a:pos x="wd2" y="hd2"/>
              </a:cxn>
              <a:cxn ang="10800000">
                <a:pos x="wd2" y="hd2"/>
              </a:cxn>
              <a:cxn ang="16200000">
                <a:pos x="wd2" y="hd2"/>
              </a:cxn>
            </a:cxnLst>
            <a:rect l="0" t="0" r="r" b="b"/>
            <a:pathLst>
              <a:path w="19383" h="20177" extrusionOk="0">
                <a:moveTo>
                  <a:pt x="19383" y="19924"/>
                </a:moveTo>
                <a:cubicBezTo>
                  <a:pt x="4012" y="21600"/>
                  <a:pt x="-2217" y="14959"/>
                  <a:pt x="696" y="0"/>
                </a:cubicBezTo>
              </a:path>
            </a:pathLst>
          </a:custGeom>
          <a:ln w="25400">
            <a:solidFill>
              <a:srgbClr val="8C004C"/>
            </a:solidFill>
          </a:ln>
          <a:effectLst>
            <a:outerShdw blurRad="38100" dist="20000" dir="5400000" rotWithShape="0">
              <a:srgbClr val="000000">
                <a:alpha val="38000"/>
              </a:srgbClr>
            </a:outerShdw>
          </a:effectLst>
        </p:spPr>
        <p:txBody>
          <a:bodyPr/>
          <a:lstStyle/>
          <a:p>
            <a:endParaRPr/>
          </a:p>
        </p:txBody>
      </p:sp>
      <p:sp>
        <p:nvSpPr>
          <p:cNvPr id="221" name="Faith or belief?"/>
          <p:cNvSpPr/>
          <p:nvPr/>
        </p:nvSpPr>
        <p:spPr>
          <a:xfrm>
            <a:off x="6496324" y="6099508"/>
            <a:ext cx="1328627" cy="1263600"/>
          </a:xfrm>
          <a:prstGeom prst="pentagon">
            <a:avLst/>
          </a:prstGeom>
          <a:solidFill>
            <a:srgbClr val="FFFFFF"/>
          </a:solidFill>
          <a:ln w="25400">
            <a:solidFill>
              <a:srgbClr val="8C004C"/>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l" defTabSz="914400">
              <a:defRPr sz="1800">
                <a:solidFill>
                  <a:srgbClr val="000000"/>
                </a:solidFill>
                <a:latin typeface="Gill Sans MT"/>
                <a:ea typeface="Gill Sans MT"/>
                <a:cs typeface="Gill Sans MT"/>
                <a:sym typeface="Gill Sans MT"/>
              </a:defRPr>
            </a:lvl1pPr>
          </a:lstStyle>
          <a:p>
            <a:r>
              <a:t>Faith or belief?</a:t>
            </a:r>
          </a:p>
        </p:txBody>
      </p:sp>
      <p:sp>
        <p:nvSpPr>
          <p:cNvPr id="229" name="Connection Line"/>
          <p:cNvSpPr/>
          <p:nvPr/>
        </p:nvSpPr>
        <p:spPr>
          <a:xfrm>
            <a:off x="7796321" y="4958632"/>
            <a:ext cx="266212" cy="1624344"/>
          </a:xfrm>
          <a:custGeom>
            <a:avLst/>
            <a:gdLst/>
            <a:ahLst/>
            <a:cxnLst>
              <a:cxn ang="0">
                <a:pos x="wd2" y="hd2"/>
              </a:cxn>
              <a:cxn ang="5400000">
                <a:pos x="wd2" y="hd2"/>
              </a:cxn>
              <a:cxn ang="10800000">
                <a:pos x="wd2" y="hd2"/>
              </a:cxn>
              <a:cxn ang="16200000">
                <a:pos x="wd2" y="hd2"/>
              </a:cxn>
            </a:cxnLst>
            <a:rect l="0" t="0" r="r" b="b"/>
            <a:pathLst>
              <a:path w="16215" h="21600" extrusionOk="0">
                <a:moveTo>
                  <a:pt x="0" y="0"/>
                </a:moveTo>
                <a:cubicBezTo>
                  <a:pt x="20963" y="5813"/>
                  <a:pt x="21600" y="13013"/>
                  <a:pt x="1912" y="21600"/>
                </a:cubicBezTo>
              </a:path>
            </a:pathLst>
          </a:custGeom>
          <a:ln w="25400">
            <a:solidFill>
              <a:srgbClr val="8C004C"/>
            </a:solidFill>
          </a:ln>
          <a:effectLst>
            <a:outerShdw blurRad="38100" dist="20000" dir="5400000" rotWithShape="0">
              <a:srgbClr val="000000">
                <a:alpha val="38000"/>
              </a:srgbClr>
            </a:outerShdw>
          </a:effectLst>
        </p:spPr>
        <p:txBody>
          <a:bodyPr/>
          <a:lstStyle/>
          <a:p>
            <a:endParaRPr/>
          </a:p>
        </p:txBody>
      </p:sp>
      <p:sp>
        <p:nvSpPr>
          <p:cNvPr id="223" name="Formal training - courses &amp; qualifications"/>
          <p:cNvSpPr/>
          <p:nvPr/>
        </p:nvSpPr>
        <p:spPr>
          <a:xfrm>
            <a:off x="6525636" y="3813945"/>
            <a:ext cx="1270001" cy="1270001"/>
          </a:xfrm>
          <a:prstGeom prst="roundRect">
            <a:avLst>
              <a:gd name="adj" fmla="val 15000"/>
            </a:avLst>
          </a:prstGeom>
          <a:solidFill>
            <a:srgbClr val="FFFFFF"/>
          </a:solidFill>
          <a:ln w="25400">
            <a:solidFill>
              <a:srgbClr val="8C004C"/>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l" defTabSz="914400">
              <a:defRPr sz="1500">
                <a:solidFill>
                  <a:srgbClr val="000000"/>
                </a:solidFill>
                <a:latin typeface="Gill Sans MT"/>
                <a:ea typeface="Gill Sans MT"/>
                <a:cs typeface="Gill Sans MT"/>
                <a:sym typeface="Gill Sans MT"/>
              </a:defRPr>
            </a:lvl1pPr>
          </a:lstStyle>
          <a:p>
            <a:r>
              <a:t>Formal training - courses &amp; qualifications</a:t>
            </a:r>
          </a:p>
        </p:txBody>
      </p:sp>
      <p:sp>
        <p:nvSpPr>
          <p:cNvPr id="230" name="Connection Line"/>
          <p:cNvSpPr/>
          <p:nvPr/>
        </p:nvSpPr>
        <p:spPr>
          <a:xfrm>
            <a:off x="7127654" y="2821238"/>
            <a:ext cx="1588429" cy="1017519"/>
          </a:xfrm>
          <a:custGeom>
            <a:avLst/>
            <a:gdLst/>
            <a:ahLst/>
            <a:cxnLst>
              <a:cxn ang="0">
                <a:pos x="wd2" y="hd2"/>
              </a:cxn>
              <a:cxn ang="5400000">
                <a:pos x="wd2" y="hd2"/>
              </a:cxn>
              <a:cxn ang="10800000">
                <a:pos x="wd2" y="hd2"/>
              </a:cxn>
              <a:cxn ang="16200000">
                <a:pos x="wd2" y="hd2"/>
              </a:cxn>
            </a:cxnLst>
            <a:rect l="0" t="0" r="r" b="b"/>
            <a:pathLst>
              <a:path w="21600" h="18047" extrusionOk="0">
                <a:moveTo>
                  <a:pt x="0" y="18047"/>
                </a:moveTo>
                <a:cubicBezTo>
                  <a:pt x="2443" y="1682"/>
                  <a:pt x="9643" y="-3553"/>
                  <a:pt x="21600" y="2341"/>
                </a:cubicBezTo>
              </a:path>
            </a:pathLst>
          </a:custGeom>
          <a:ln w="25400">
            <a:solidFill>
              <a:srgbClr val="8C004C"/>
            </a:solidFill>
          </a:ln>
          <a:effectLst>
            <a:outerShdw blurRad="38100" dist="20000" dir="5400000" rotWithShape="0">
              <a:srgbClr val="000000">
                <a:alpha val="38000"/>
              </a:srgbClr>
            </a:outerShdw>
          </a:effectLst>
        </p:spPr>
        <p:txBody>
          <a:bodyPr/>
          <a:lstStyle/>
          <a:p>
            <a:endParaRPr/>
          </a:p>
        </p:txBody>
      </p:sp>
      <p:sp>
        <p:nvSpPr>
          <p:cNvPr id="225" name="Foundation course…"/>
          <p:cNvSpPr/>
          <p:nvPr/>
        </p:nvSpPr>
        <p:spPr>
          <a:xfrm>
            <a:off x="8511906" y="2515425"/>
            <a:ext cx="2294180" cy="2177631"/>
          </a:xfrm>
          <a:prstGeom prst="ellipse">
            <a:avLst/>
          </a:prstGeom>
          <a:solidFill>
            <a:srgbClr val="FFFFFF"/>
          </a:solidFill>
          <a:ln w="25400">
            <a:solidFill>
              <a:srgbClr val="8C004C"/>
            </a:solidFill>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defTabSz="914400">
              <a:defRPr sz="1500">
                <a:solidFill>
                  <a:srgbClr val="000000"/>
                </a:solidFill>
                <a:latin typeface="Gill Sans MT"/>
                <a:ea typeface="Gill Sans MT"/>
                <a:cs typeface="Gill Sans MT"/>
                <a:sym typeface="Gill Sans MT"/>
              </a:defRPr>
            </a:pPr>
            <a:r>
              <a:rPr dirty="0"/>
              <a:t>Foundation course</a:t>
            </a:r>
          </a:p>
          <a:p>
            <a:pPr defTabSz="914400">
              <a:defRPr sz="1500">
                <a:solidFill>
                  <a:srgbClr val="000000"/>
                </a:solidFill>
                <a:latin typeface="Gill Sans MT"/>
                <a:ea typeface="Gill Sans MT"/>
                <a:cs typeface="Gill Sans MT"/>
                <a:sym typeface="Gill Sans MT"/>
              </a:defRPr>
            </a:pPr>
            <a:r>
              <a:rPr dirty="0"/>
              <a:t>Depth of experience</a:t>
            </a:r>
          </a:p>
          <a:p>
            <a:pPr defTabSz="914400">
              <a:defRPr sz="1500">
                <a:solidFill>
                  <a:srgbClr val="000000"/>
                </a:solidFill>
                <a:latin typeface="Gill Sans MT"/>
                <a:ea typeface="Gill Sans MT"/>
                <a:cs typeface="Gill Sans MT"/>
                <a:sym typeface="Gill Sans MT"/>
              </a:defRPr>
            </a:pPr>
            <a:r>
              <a:rPr dirty="0"/>
              <a:t>Further study/enquiry</a:t>
            </a:r>
          </a:p>
          <a:p>
            <a:pPr defTabSz="914400">
              <a:defRPr sz="1500">
                <a:solidFill>
                  <a:srgbClr val="000000"/>
                </a:solidFill>
                <a:latin typeface="Gill Sans MT"/>
                <a:ea typeface="Gill Sans MT"/>
                <a:cs typeface="Gill Sans MT"/>
                <a:sym typeface="Gill Sans MT"/>
              </a:defRPr>
            </a:pPr>
            <a:r>
              <a:rPr dirty="0"/>
              <a:t>Board registered?</a:t>
            </a:r>
          </a:p>
        </p:txBody>
      </p:sp>
      <p:sp>
        <p:nvSpPr>
          <p:cNvPr id="226" name="Pathways into chaplaincy"/>
          <p:cNvSpPr txBox="1">
            <a:spLocks noGrp="1"/>
          </p:cNvSpPr>
          <p:nvPr>
            <p:ph type="title" idx="4294967295"/>
          </p:nvPr>
        </p:nvSpPr>
        <p:spPr>
          <a:prstGeom prst="rect">
            <a:avLst/>
          </a:prstGeom>
        </p:spPr>
        <p:txBody>
          <a:bodyPr/>
          <a:lstStyle/>
          <a:p>
            <a:r>
              <a:t>Pathways into chaplaincy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6"/>
                                        </p:tgtEl>
                                        <p:attrNameLst>
                                          <p:attrName>style.visibility</p:attrName>
                                        </p:attrNameLst>
                                      </p:cBhvr>
                                      <p:to>
                                        <p:strVal val="visible"/>
                                      </p:to>
                                    </p:set>
                                    <p:animEffect transition="in" filter="dissolv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25"/>
                                        </p:tgtEl>
                                        <p:attrNameLst>
                                          <p:attrName>style.visibility</p:attrName>
                                        </p:attrNameLst>
                                      </p:cBhvr>
                                      <p:to>
                                        <p:strVal val="visible"/>
                                      </p:to>
                                    </p:set>
                                    <p:animEffect transition="in" filter="dissolve">
                                      <p:cBhvr>
                                        <p:cTn id="12" dur="1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30"/>
                                        </p:tgtEl>
                                        <p:attrNameLst>
                                          <p:attrName>style.visibility</p:attrName>
                                        </p:attrNameLst>
                                      </p:cBhvr>
                                      <p:to>
                                        <p:strVal val="visible"/>
                                      </p:to>
                                    </p:set>
                                    <p:animEffect transition="in" filter="dissolve">
                                      <p:cBhvr>
                                        <p:cTn id="17" dur="10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223"/>
                                        </p:tgtEl>
                                        <p:attrNameLst>
                                          <p:attrName>style.visibility</p:attrName>
                                        </p:attrNameLst>
                                      </p:cBhvr>
                                      <p:to>
                                        <p:strVal val="visible"/>
                                      </p:to>
                                    </p:set>
                                    <p:animEffect transition="in" filter="dissolve">
                                      <p:cBhvr>
                                        <p:cTn id="22" dur="1000"/>
                                        <p:tgtEl>
                                          <p:spTgt spid="2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219"/>
                                        </p:tgtEl>
                                        <p:attrNameLst>
                                          <p:attrName>style.visibility</p:attrName>
                                        </p:attrNameLst>
                                      </p:cBhvr>
                                      <p:to>
                                        <p:strVal val="visible"/>
                                      </p:to>
                                    </p:set>
                                    <p:animEffect transition="in" filter="dissolve">
                                      <p:cBhvr>
                                        <p:cTn id="27" dur="1000"/>
                                        <p:tgtEl>
                                          <p:spTgt spid="2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229"/>
                                        </p:tgtEl>
                                        <p:attrNameLst>
                                          <p:attrName>style.visibility</p:attrName>
                                        </p:attrNameLst>
                                      </p:cBhvr>
                                      <p:to>
                                        <p:strVal val="visible"/>
                                      </p:to>
                                    </p:set>
                                    <p:animEffect transition="in" filter="dissolve">
                                      <p:cBhvr>
                                        <p:cTn id="32" dur="1000"/>
                                        <p:tgtEl>
                                          <p:spTgt spid="22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227"/>
                                        </p:tgtEl>
                                        <p:attrNameLst>
                                          <p:attrName>style.visibility</p:attrName>
                                        </p:attrNameLst>
                                      </p:cBhvr>
                                      <p:to>
                                        <p:strVal val="visible"/>
                                      </p:to>
                                    </p:set>
                                    <p:animEffect transition="in" filter="dissolve">
                                      <p:cBhvr>
                                        <p:cTn id="37" dur="1000"/>
                                        <p:tgtEl>
                                          <p:spTgt spid="22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228"/>
                                        </p:tgtEl>
                                        <p:attrNameLst>
                                          <p:attrName>style.visibility</p:attrName>
                                        </p:attrNameLst>
                                      </p:cBhvr>
                                      <p:to>
                                        <p:strVal val="visible"/>
                                      </p:to>
                                    </p:set>
                                    <p:animEffect transition="in" filter="dissolve">
                                      <p:cBhvr>
                                        <p:cTn id="42" dur="1000"/>
                                        <p:tgtEl>
                                          <p:spTgt spid="2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221"/>
                                        </p:tgtEl>
                                        <p:attrNameLst>
                                          <p:attrName>style.visibility</p:attrName>
                                        </p:attrNameLst>
                                      </p:cBhvr>
                                      <p:to>
                                        <p:strVal val="visible"/>
                                      </p:to>
                                    </p:set>
                                    <p:animEffect transition="in" filter="dissolve">
                                      <p:cBhvr>
                                        <p:cTn id="47" dur="1000"/>
                                        <p:tgtEl>
                                          <p:spTgt spid="22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0" nodeType="clickEffect">
                                  <p:stCondLst>
                                    <p:cond delay="0"/>
                                  </p:stCondLst>
                                  <p:iterate>
                                    <p:tmAbs val="0"/>
                                  </p:iterate>
                                  <p:childTnLst>
                                    <p:set>
                                      <p:cBhvr>
                                        <p:cTn id="51" fill="hold"/>
                                        <p:tgtEl>
                                          <p:spTgt spid="217"/>
                                        </p:tgtEl>
                                        <p:attrNameLst>
                                          <p:attrName>style.visibility</p:attrName>
                                        </p:attrNameLst>
                                      </p:cBhvr>
                                      <p:to>
                                        <p:strVal val="visible"/>
                                      </p:to>
                                    </p:set>
                                    <p:animEffect transition="in" filter="dissolve">
                                      <p:cBhvr>
                                        <p:cTn id="52"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0" animBg="1" advAuto="0"/>
      <p:bldP spid="227" grpId="7" animBg="1" advAuto="0"/>
      <p:bldP spid="219" grpId="5" animBg="1" advAuto="0"/>
      <p:bldP spid="228" grpId="8" animBg="1" advAuto="0"/>
      <p:bldP spid="221" grpId="9" animBg="1" advAuto="0"/>
      <p:bldP spid="229" grpId="6" animBg="1" advAuto="0"/>
      <p:bldP spid="223" grpId="4" animBg="1" advAuto="0"/>
      <p:bldP spid="230" grpId="3" animBg="1" advAuto="0"/>
      <p:bldP spid="225" grpId="2" animBg="1" advAuto="0"/>
      <p:bldP spid="226"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man-person-black-and-white-photography-portrait-profession-649202-pxhere.com.jpg" descr="man-person-black-and-white-photography-portrait-profession-649202-pxhere.com.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8123217" y="2038649"/>
            <a:ext cx="4017983" cy="5676434"/>
          </a:xfrm>
          <a:prstGeom prst="rect">
            <a:avLst/>
          </a:prstGeom>
        </p:spPr>
      </p:pic>
      <p:sp>
        <p:nvSpPr>
          <p:cNvPr id="233" name="Promoting what’s unique about chaplaincy"/>
          <p:cNvSpPr txBox="1">
            <a:spLocks noGrp="1"/>
          </p:cNvSpPr>
          <p:nvPr>
            <p:ph type="title"/>
          </p:nvPr>
        </p:nvSpPr>
        <p:spPr>
          <a:xfrm>
            <a:off x="355600" y="491066"/>
            <a:ext cx="6846475" cy="3238501"/>
          </a:xfrm>
          <a:prstGeom prst="rect">
            <a:avLst/>
          </a:prstGeom>
        </p:spPr>
        <p:txBody>
          <a:bodyPr/>
          <a:lstStyle>
            <a:lvl1pPr>
              <a:defRPr sz="6100" spc="-122"/>
            </a:lvl1pPr>
          </a:lstStyle>
          <a:p>
            <a:r>
              <a:t>Promoting what’s unique about chaplaincy</a:t>
            </a:r>
          </a:p>
        </p:txBody>
      </p:sp>
      <p:sp>
        <p:nvSpPr>
          <p:cNvPr id="234" name="Community focus…"/>
          <p:cNvSpPr txBox="1">
            <a:spLocks noGrp="1"/>
          </p:cNvSpPr>
          <p:nvPr>
            <p:ph type="body" sz="quarter" idx="1"/>
          </p:nvPr>
        </p:nvSpPr>
        <p:spPr>
          <a:prstGeom prst="rect">
            <a:avLst/>
          </a:prstGeom>
        </p:spPr>
        <p:txBody>
          <a:bodyPr/>
          <a:lstStyle/>
          <a:p>
            <a:pPr marL="467894" indent="-467894" algn="ctr">
              <a:buClr>
                <a:srgbClr val="5C86B9"/>
              </a:buClr>
              <a:buSzPct val="70000"/>
              <a:buFont typeface="Zapf Dingbats"/>
              <a:buChar char="✤"/>
              <a:defRPr sz="3500" b="1"/>
            </a:pPr>
            <a:r>
              <a:t>Community focus</a:t>
            </a:r>
          </a:p>
          <a:p>
            <a:pPr marL="467894" indent="-467894" algn="ctr">
              <a:buClr>
                <a:srgbClr val="5C86B9"/>
              </a:buClr>
              <a:buSzPct val="70000"/>
              <a:buFont typeface="Zapf Dingbats"/>
              <a:buChar char="✤"/>
              <a:defRPr sz="3500" b="1"/>
            </a:pPr>
            <a:r>
              <a:t>Handling meta-narratives</a:t>
            </a:r>
          </a:p>
          <a:p>
            <a:pPr marL="467894" indent="-467894" algn="ctr">
              <a:buClr>
                <a:srgbClr val="5C86B9"/>
              </a:buClr>
              <a:buSzPct val="70000"/>
              <a:buFont typeface="Zapf Dingbats"/>
              <a:buChar char="✤"/>
              <a:defRPr sz="3500" b="1"/>
            </a:pPr>
            <a:r>
              <a:t>The shape of living</a:t>
            </a:r>
          </a:p>
          <a:p>
            <a:pPr marL="467894" indent="-467894" algn="ctr">
              <a:buClr>
                <a:srgbClr val="5C86B9"/>
              </a:buClr>
              <a:buSzPct val="70000"/>
              <a:buFont typeface="Zapf Dingbats"/>
              <a:buChar char="✤"/>
              <a:defRPr sz="3500" b="1"/>
            </a:pPr>
            <a:r>
              <a:t>Unique communication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3"/>
                                        </p:tgtEl>
                                        <p:attrNameLst>
                                          <p:attrName>style.visibility</p:attrName>
                                        </p:attrNameLst>
                                      </p:cBhvr>
                                      <p:to>
                                        <p:strVal val="visible"/>
                                      </p:to>
                                    </p:set>
                                    <p:animEffect transition="in" filter="dissolve">
                                      <p:cBhvr>
                                        <p:cTn id="7" dur="1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32"/>
                                        </p:tgtEl>
                                        <p:attrNameLst>
                                          <p:attrName>style.visibility</p:attrName>
                                        </p:attrNameLst>
                                      </p:cBhvr>
                                      <p:to>
                                        <p:strVal val="visible"/>
                                      </p:to>
                                    </p:set>
                                    <p:animEffect transition="in" filter="dissolve">
                                      <p:cBhvr>
                                        <p:cTn id="12" dur="1000"/>
                                        <p:tgtEl>
                                          <p:spTgt spid="2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34">
                                            <p:bg/>
                                          </p:spTgt>
                                        </p:tgtEl>
                                        <p:attrNameLst>
                                          <p:attrName>style.visibility</p:attrName>
                                        </p:attrNameLst>
                                      </p:cBhvr>
                                      <p:to>
                                        <p:strVal val="visible"/>
                                      </p:to>
                                    </p:set>
                                    <p:animEffect transition="in" filter="dissolve">
                                      <p:cBhvr>
                                        <p:cTn id="17" dur="1000"/>
                                        <p:tgtEl>
                                          <p:spTgt spid="234">
                                            <p:bg/>
                                          </p:spTgt>
                                        </p:tgtEl>
                                      </p:cBhvr>
                                    </p:animEffect>
                                  </p:childTnLst>
                                </p:cTn>
                              </p:par>
                              <p:par>
                                <p:cTn id="18" presetID="9" presetClass="entr" presetSubtype="0" fill="hold" grpId="3" nodeType="withEffect">
                                  <p:stCondLst>
                                    <p:cond delay="0"/>
                                  </p:stCondLst>
                                  <p:iterate>
                                    <p:tmAbs val="0"/>
                                  </p:iterate>
                                  <p:childTnLst>
                                    <p:set>
                                      <p:cBhvr>
                                        <p:cTn id="19" fill="hold"/>
                                        <p:tgtEl>
                                          <p:spTgt spid="234">
                                            <p:txEl>
                                              <p:pRg st="0" end="0"/>
                                            </p:txEl>
                                          </p:spTgt>
                                        </p:tgtEl>
                                        <p:attrNameLst>
                                          <p:attrName>style.visibility</p:attrName>
                                        </p:attrNameLst>
                                      </p:cBhvr>
                                      <p:to>
                                        <p:strVal val="visible"/>
                                      </p:to>
                                    </p:set>
                                    <p:animEffect transition="in" filter="dissolve">
                                      <p:cBhvr>
                                        <p:cTn id="20" dur="1000"/>
                                        <p:tgtEl>
                                          <p:spTgt spid="23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3" nodeType="clickEffect">
                                  <p:stCondLst>
                                    <p:cond delay="0"/>
                                  </p:stCondLst>
                                  <p:iterate>
                                    <p:tmAbs val="0"/>
                                  </p:iterate>
                                  <p:childTnLst>
                                    <p:set>
                                      <p:cBhvr>
                                        <p:cTn id="24" fill="hold"/>
                                        <p:tgtEl>
                                          <p:spTgt spid="234">
                                            <p:txEl>
                                              <p:pRg st="1" end="1"/>
                                            </p:txEl>
                                          </p:spTgt>
                                        </p:tgtEl>
                                        <p:attrNameLst>
                                          <p:attrName>style.visibility</p:attrName>
                                        </p:attrNameLst>
                                      </p:cBhvr>
                                      <p:to>
                                        <p:strVal val="visible"/>
                                      </p:to>
                                    </p:set>
                                    <p:animEffect transition="in" filter="dissolve">
                                      <p:cBhvr>
                                        <p:cTn id="25" dur="1000"/>
                                        <p:tgtEl>
                                          <p:spTgt spid="23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3" nodeType="clickEffect">
                                  <p:stCondLst>
                                    <p:cond delay="0"/>
                                  </p:stCondLst>
                                  <p:iterate>
                                    <p:tmAbs val="0"/>
                                  </p:iterate>
                                  <p:childTnLst>
                                    <p:set>
                                      <p:cBhvr>
                                        <p:cTn id="29" fill="hold"/>
                                        <p:tgtEl>
                                          <p:spTgt spid="234">
                                            <p:txEl>
                                              <p:pRg st="2" end="2"/>
                                            </p:txEl>
                                          </p:spTgt>
                                        </p:tgtEl>
                                        <p:attrNameLst>
                                          <p:attrName>style.visibility</p:attrName>
                                        </p:attrNameLst>
                                      </p:cBhvr>
                                      <p:to>
                                        <p:strVal val="visible"/>
                                      </p:to>
                                    </p:set>
                                    <p:animEffect transition="in" filter="dissolve">
                                      <p:cBhvr>
                                        <p:cTn id="30" dur="1000"/>
                                        <p:tgtEl>
                                          <p:spTgt spid="23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3" nodeType="clickEffect">
                                  <p:stCondLst>
                                    <p:cond delay="0"/>
                                  </p:stCondLst>
                                  <p:iterate>
                                    <p:tmAbs val="0"/>
                                  </p:iterate>
                                  <p:childTnLst>
                                    <p:set>
                                      <p:cBhvr>
                                        <p:cTn id="34" fill="hold"/>
                                        <p:tgtEl>
                                          <p:spTgt spid="234">
                                            <p:txEl>
                                              <p:pRg st="3" end="3"/>
                                            </p:txEl>
                                          </p:spTgt>
                                        </p:tgtEl>
                                        <p:attrNameLst>
                                          <p:attrName>style.visibility</p:attrName>
                                        </p:attrNameLst>
                                      </p:cBhvr>
                                      <p:to>
                                        <p:strVal val="visible"/>
                                      </p:to>
                                    </p:set>
                                    <p:animEffect transition="in" filter="dissolve">
                                      <p:cBhvr>
                                        <p:cTn id="35" dur="1000"/>
                                        <p:tgtEl>
                                          <p:spTgt spid="2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2" animBg="1" advAuto="0"/>
      <p:bldP spid="233" grpId="1" animBg="1" advAuto="0"/>
      <p:bldP spid="234" grpId="3"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omms: ordinary yet unusual"/>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Comms: ordinary yet unusual</a:t>
            </a:r>
          </a:p>
        </p:txBody>
      </p:sp>
      <p:sp>
        <p:nvSpPr>
          <p:cNvPr id="237" name="“this disarmingly simple yet highly skilled role is performed, beginning with the means by which patients are invited to disclose their concerns… even though the tools are commonplace ones which we can find in everyday conversation, what is important is that they are used by a caring professional at all…”…"/>
          <p:cNvSpPr txBox="1">
            <a:spLocks noGrp="1"/>
          </p:cNvSpPr>
          <p:nvPr>
            <p:ph type="body" idx="1"/>
          </p:nvPr>
        </p:nvSpPr>
        <p:spPr>
          <a:prstGeom prst="rect">
            <a:avLst/>
          </a:prstGeom>
        </p:spPr>
        <p:txBody>
          <a:bodyPr/>
          <a:lstStyle/>
          <a:p>
            <a:pPr marL="0" indent="0">
              <a:buClrTx/>
              <a:buSzTx/>
              <a:buFontTx/>
              <a:buNone/>
            </a:pPr>
            <a:r>
              <a:t>“this disarmingly simple yet highly skilled role is performed, beginning with the means by which patients are invited to disclose their concerns… even though the tools are commonplace ones which we can find in everyday conversation, what is important is that they are used by a caring professional at all…”</a:t>
            </a:r>
          </a:p>
          <a:p>
            <a:pPr marL="0" indent="0">
              <a:buClrTx/>
              <a:buSzTx/>
              <a:buFontTx/>
              <a:buNone/>
              <a:defRPr sz="2200"/>
            </a:pPr>
            <a:r>
              <a:t>Harvey, Kevin, et al. "“Elicitation Hooks”: A Discourse Analysis of Chaplain-Patient Interaction in Pastoral and Spiritual Care." </a:t>
            </a:r>
            <a:r>
              <a:rPr i="1"/>
              <a:t>Journal of Pastoral Care &amp; Counseling</a:t>
            </a:r>
            <a:r>
              <a:t> 62.1-2 (2008): 43-61.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6"/>
                                        </p:tgtEl>
                                        <p:attrNameLst>
                                          <p:attrName>style.visibility</p:attrName>
                                        </p:attrNameLst>
                                      </p:cBhvr>
                                      <p:to>
                                        <p:strVal val="visible"/>
                                      </p:to>
                                    </p:set>
                                    <p:animEffect transition="in" filter="dissolve">
                                      <p:cBhvr>
                                        <p:cTn id="7" dur="10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37"/>
                                        </p:tgtEl>
                                        <p:attrNameLst>
                                          <p:attrName>style.visibility</p:attrName>
                                        </p:attrNameLst>
                                      </p:cBhvr>
                                      <p:to>
                                        <p:strVal val="visible"/>
                                      </p:to>
                                    </p:set>
                                    <p:animEffect transition="in" filter="dissolve">
                                      <p:cBhvr>
                                        <p:cTn id="12"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1" animBg="1" advAuto="0"/>
      <p:bldP spid="237"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o what?"/>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So what?</a:t>
            </a:r>
          </a:p>
        </p:txBody>
      </p:sp>
      <p:sp>
        <p:nvSpPr>
          <p:cNvPr id="240" name="More interrogation/understanding of what we do…"/>
          <p:cNvSpPr txBox="1">
            <a:spLocks noGrp="1"/>
          </p:cNvSpPr>
          <p:nvPr>
            <p:ph type="body" idx="1"/>
          </p:nvPr>
        </p:nvSpPr>
        <p:spPr>
          <a:xfrm>
            <a:off x="355600" y="2730500"/>
            <a:ext cx="12293600" cy="6324600"/>
          </a:xfrm>
          <a:prstGeom prst="rect">
            <a:avLst/>
          </a:prstGeom>
        </p:spPr>
        <p:txBody>
          <a:bodyPr/>
          <a:lstStyle/>
          <a:p>
            <a:r>
              <a:t>More interrogation/understanding of what we do</a:t>
            </a:r>
          </a:p>
          <a:p>
            <a:r>
              <a:t>Improving what we do - reimagining chaplaincy</a:t>
            </a:r>
          </a:p>
          <a:p>
            <a:r>
              <a:t>Generating an appreciation of the non-niche (complex)</a:t>
            </a:r>
          </a:p>
          <a:p>
            <a:r>
              <a:t>Partnerships - maximising capacity and applicability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9"/>
                                        </p:tgtEl>
                                        <p:attrNameLst>
                                          <p:attrName>style.visibility</p:attrName>
                                        </p:attrNameLst>
                                      </p:cBhvr>
                                      <p:to>
                                        <p:strVal val="visible"/>
                                      </p:to>
                                    </p:set>
                                    <p:animEffect transition="in" filter="dissolve">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40"/>
                                        </p:tgtEl>
                                        <p:attrNameLst>
                                          <p:attrName>style.visibility</p:attrName>
                                        </p:attrNameLst>
                                      </p:cBhvr>
                                      <p:to>
                                        <p:strVal val="visible"/>
                                      </p:to>
                                    </p:set>
                                    <p:animEffect transition="in" filter="dissolve">
                                      <p:cBhvr>
                                        <p:cTn id="12"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1" animBg="1" advAuto="0"/>
      <p:bldP spid="240"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171129MHA_Chaplaincy-183_hi-res.jpg" descr="171129MHA_Chaplaincy-183_hi-re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918433"/>
            <a:ext cx="13004801" cy="59167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ntext"/>
          <p:cNvSpPr txBox="1">
            <a:spLocks noGrp="1"/>
          </p:cNvSpPr>
          <p:nvPr>
            <p:ph type="title"/>
          </p:nvPr>
        </p:nvSpPr>
        <p:spPr>
          <a:xfrm>
            <a:off x="458951" y="476376"/>
            <a:ext cx="12293601" cy="2044701"/>
          </a:xfrm>
          <a:prstGeom prst="rect">
            <a:avLst/>
          </a:prstGeom>
        </p:spPr>
        <p:txBody>
          <a:bodyPr/>
          <a:lstStyle/>
          <a:p>
            <a:r>
              <a:t>Context</a:t>
            </a:r>
          </a:p>
        </p:txBody>
      </p:sp>
      <p:sp>
        <p:nvSpPr>
          <p:cNvPr id="151" name="Chaplaincy…"/>
          <p:cNvSpPr txBox="1">
            <a:spLocks noGrp="1"/>
          </p:cNvSpPr>
          <p:nvPr>
            <p:ph type="body" idx="1"/>
          </p:nvPr>
        </p:nvSpPr>
        <p:spPr>
          <a:xfrm>
            <a:off x="355600" y="2857500"/>
            <a:ext cx="12293600" cy="6324600"/>
          </a:xfrm>
          <a:prstGeom prst="rect">
            <a:avLst/>
          </a:prstGeom>
        </p:spPr>
        <p:txBody>
          <a:bodyPr/>
          <a:lstStyle/>
          <a:p>
            <a:pPr lvl="1">
              <a:defRPr i="1"/>
            </a:pPr>
            <a:r>
              <a:t>Chaplaincy</a:t>
            </a:r>
          </a:p>
          <a:p>
            <a:pPr lvl="1">
              <a:defRPr i="1"/>
            </a:pPr>
            <a:r>
              <a:t>A unique service in health &amp; social care</a:t>
            </a:r>
          </a:p>
          <a:p>
            <a:pPr lvl="1">
              <a:defRPr i="1"/>
            </a:pPr>
            <a:r>
              <a:t>MHA: ‘intermediate hospice care’</a:t>
            </a:r>
          </a:p>
          <a:p>
            <a:pPr lvl="1">
              <a:defRPr i="1"/>
            </a:pPr>
            <a:r>
              <a:t>Typically significant involvement</a:t>
            </a:r>
          </a:p>
          <a:p>
            <a:pPr lvl="1">
              <a:defRPr i="1"/>
            </a:pPr>
            <a:r>
              <a:t>Dementia </a:t>
            </a:r>
          </a:p>
        </p:txBody>
      </p:sp>
      <p:pic>
        <p:nvPicPr>
          <p:cNvPr id="152" name="_DSC4998.jpg" descr="_DSC499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93687" y="5399453"/>
            <a:ext cx="3635992" cy="38509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150"/>
                                        </p:tgtEl>
                                        <p:attrNameLst>
                                          <p:attrName>style.visibility</p:attrName>
                                        </p:attrNameLst>
                                      </p:cBhvr>
                                      <p:to>
                                        <p:strVal val="visible"/>
                                      </p:to>
                                    </p:set>
                                    <p:anim calcmode="lin" valueType="num">
                                      <p:cBhvr>
                                        <p:cTn id="7" dur="1000" fill="hold"/>
                                        <p:tgtEl>
                                          <p:spTgt spid="150"/>
                                        </p:tgtEl>
                                        <p:attrNameLst>
                                          <p:attrName>ppt_x</p:attrName>
                                        </p:attrNameLst>
                                      </p:cBhvr>
                                      <p:tavLst>
                                        <p:tav tm="0">
                                          <p:val>
                                            <p:strVal val="0-#ppt_w/2"/>
                                          </p:val>
                                        </p:tav>
                                        <p:tav tm="100000">
                                          <p:val>
                                            <p:strVal val="#ppt_x"/>
                                          </p:val>
                                        </p:tav>
                                      </p:tavLst>
                                    </p:anim>
                                    <p:anim calcmode="lin" valueType="num">
                                      <p:cBhvr>
                                        <p:cTn id="8" dur="10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52"/>
                                        </p:tgtEl>
                                        <p:attrNameLst>
                                          <p:attrName>style.visibility</p:attrName>
                                        </p:attrNameLst>
                                      </p:cBhvr>
                                      <p:to>
                                        <p:strVal val="visible"/>
                                      </p:to>
                                    </p:set>
                                    <p:animEffect transition="in" filter="dissolve">
                                      <p:cBhvr>
                                        <p:cTn id="13" dur="1000"/>
                                        <p:tgtEl>
                                          <p:spTgt spid="15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3" nodeType="clickEffect">
                                  <p:stCondLst>
                                    <p:cond delay="0"/>
                                  </p:stCondLst>
                                  <p:iterate>
                                    <p:tmAbs val="0"/>
                                  </p:iterate>
                                  <p:childTnLst>
                                    <p:set>
                                      <p:cBhvr>
                                        <p:cTn id="17" fill="hold"/>
                                        <p:tgtEl>
                                          <p:spTgt spid="151">
                                            <p:bg/>
                                          </p:spTgt>
                                        </p:tgtEl>
                                        <p:attrNameLst>
                                          <p:attrName>style.visibility</p:attrName>
                                        </p:attrNameLst>
                                      </p:cBhvr>
                                      <p:to>
                                        <p:strVal val="visible"/>
                                      </p:to>
                                    </p:set>
                                    <p:animEffect transition="in" filter="dissolve">
                                      <p:cBhvr>
                                        <p:cTn id="18" dur="1000"/>
                                        <p:tgtEl>
                                          <p:spTgt spid="151">
                                            <p:bg/>
                                          </p:spTgt>
                                        </p:tgtEl>
                                      </p:cBhvr>
                                    </p:animEffect>
                                  </p:childTnLst>
                                </p:cTn>
                              </p:par>
                              <p:par>
                                <p:cTn id="19" presetID="9" presetClass="entr" presetSubtype="0" fill="hold" grpId="3" nodeType="withEffect">
                                  <p:stCondLst>
                                    <p:cond delay="0"/>
                                  </p:stCondLst>
                                  <p:iterate>
                                    <p:tmAbs val="0"/>
                                  </p:iterate>
                                  <p:childTnLst>
                                    <p:set>
                                      <p:cBhvr>
                                        <p:cTn id="20" fill="hold"/>
                                        <p:tgtEl>
                                          <p:spTgt spid="151">
                                            <p:txEl>
                                              <p:pRg st="0" end="0"/>
                                            </p:txEl>
                                          </p:spTgt>
                                        </p:tgtEl>
                                        <p:attrNameLst>
                                          <p:attrName>style.visibility</p:attrName>
                                        </p:attrNameLst>
                                      </p:cBhvr>
                                      <p:to>
                                        <p:strVal val="visible"/>
                                      </p:to>
                                    </p:set>
                                    <p:animEffect transition="in" filter="dissolve">
                                      <p:cBhvr>
                                        <p:cTn id="21" dur="1000"/>
                                        <p:tgtEl>
                                          <p:spTgt spid="15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3" nodeType="clickEffect">
                                  <p:stCondLst>
                                    <p:cond delay="0"/>
                                  </p:stCondLst>
                                  <p:iterate>
                                    <p:tmAbs val="0"/>
                                  </p:iterate>
                                  <p:childTnLst>
                                    <p:set>
                                      <p:cBhvr>
                                        <p:cTn id="25" fill="hold"/>
                                        <p:tgtEl>
                                          <p:spTgt spid="151">
                                            <p:txEl>
                                              <p:pRg st="1" end="1"/>
                                            </p:txEl>
                                          </p:spTgt>
                                        </p:tgtEl>
                                        <p:attrNameLst>
                                          <p:attrName>style.visibility</p:attrName>
                                        </p:attrNameLst>
                                      </p:cBhvr>
                                      <p:to>
                                        <p:strVal val="visible"/>
                                      </p:to>
                                    </p:set>
                                    <p:animEffect transition="in" filter="dissolve">
                                      <p:cBhvr>
                                        <p:cTn id="26" dur="1000"/>
                                        <p:tgtEl>
                                          <p:spTgt spid="15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3" nodeType="clickEffect">
                                  <p:stCondLst>
                                    <p:cond delay="0"/>
                                  </p:stCondLst>
                                  <p:iterate>
                                    <p:tmAbs val="0"/>
                                  </p:iterate>
                                  <p:childTnLst>
                                    <p:set>
                                      <p:cBhvr>
                                        <p:cTn id="30" fill="hold"/>
                                        <p:tgtEl>
                                          <p:spTgt spid="151">
                                            <p:txEl>
                                              <p:pRg st="2" end="2"/>
                                            </p:txEl>
                                          </p:spTgt>
                                        </p:tgtEl>
                                        <p:attrNameLst>
                                          <p:attrName>style.visibility</p:attrName>
                                        </p:attrNameLst>
                                      </p:cBhvr>
                                      <p:to>
                                        <p:strVal val="visible"/>
                                      </p:to>
                                    </p:set>
                                    <p:animEffect transition="in" filter="dissolve">
                                      <p:cBhvr>
                                        <p:cTn id="31" dur="1000"/>
                                        <p:tgtEl>
                                          <p:spTgt spid="15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fill="hold" grpId="3" nodeType="clickEffect">
                                  <p:stCondLst>
                                    <p:cond delay="0"/>
                                  </p:stCondLst>
                                  <p:iterate>
                                    <p:tmAbs val="0"/>
                                  </p:iterate>
                                  <p:childTnLst>
                                    <p:set>
                                      <p:cBhvr>
                                        <p:cTn id="35" fill="hold"/>
                                        <p:tgtEl>
                                          <p:spTgt spid="151">
                                            <p:txEl>
                                              <p:pRg st="3" end="3"/>
                                            </p:txEl>
                                          </p:spTgt>
                                        </p:tgtEl>
                                        <p:attrNameLst>
                                          <p:attrName>style.visibility</p:attrName>
                                        </p:attrNameLst>
                                      </p:cBhvr>
                                      <p:to>
                                        <p:strVal val="visible"/>
                                      </p:to>
                                    </p:set>
                                    <p:animEffect transition="in" filter="dissolve">
                                      <p:cBhvr>
                                        <p:cTn id="36" dur="1000"/>
                                        <p:tgtEl>
                                          <p:spTgt spid="15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3" nodeType="clickEffect">
                                  <p:stCondLst>
                                    <p:cond delay="0"/>
                                  </p:stCondLst>
                                  <p:iterate>
                                    <p:tmAbs val="0"/>
                                  </p:iterate>
                                  <p:childTnLst>
                                    <p:set>
                                      <p:cBhvr>
                                        <p:cTn id="40" fill="hold"/>
                                        <p:tgtEl>
                                          <p:spTgt spid="151">
                                            <p:txEl>
                                              <p:pRg st="4" end="4"/>
                                            </p:txEl>
                                          </p:spTgt>
                                        </p:tgtEl>
                                        <p:attrNameLst>
                                          <p:attrName>style.visibility</p:attrName>
                                        </p:attrNameLst>
                                      </p:cBhvr>
                                      <p:to>
                                        <p:strVal val="visible"/>
                                      </p:to>
                                    </p:set>
                                    <p:animEffect transition="in" filter="dissolve">
                                      <p:cBhvr>
                                        <p:cTn id="41" dur="1000"/>
                                        <p:tgtEl>
                                          <p:spTgt spid="1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P spid="151" grpId="3" build="p" bldLvl="5" animBg="1" advAuto="0"/>
      <p:bldP spid="152"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hank you -…"/>
          <p:cNvSpPr txBox="1">
            <a:spLocks noGrp="1"/>
          </p:cNvSpPr>
          <p:nvPr>
            <p:ph type="body" idx="13"/>
          </p:nvPr>
        </p:nvSpPr>
        <p:spPr>
          <a:xfrm>
            <a:off x="1270000" y="1574800"/>
            <a:ext cx="10464800" cy="6070601"/>
          </a:xfrm>
          <a:prstGeom prst="rect">
            <a:avLst/>
          </a:prstGeom>
        </p:spPr>
        <p:txBody>
          <a:bodyPr/>
          <a:lstStyle/>
          <a:p>
            <a:pPr>
              <a:defRPr sz="8000"/>
            </a:pPr>
            <a:r>
              <a:t>Thank you - </a:t>
            </a:r>
          </a:p>
          <a:p>
            <a:pPr>
              <a:defRPr sz="8000"/>
            </a:pPr>
            <a:endParaRPr/>
          </a:p>
          <a:p>
            <a:pPr>
              <a:defRPr sz="5500"/>
            </a:pPr>
            <a:r>
              <a:t>@chrisswift1</a:t>
            </a:r>
          </a:p>
          <a:p>
            <a:pPr>
              <a:defRPr sz="5500"/>
            </a:pPr>
            <a:r>
              <a:rPr u="sng">
                <a:hlinkClick r:id="rId2"/>
              </a:rPr>
              <a:t>chris.swift@mha.org.uk</a:t>
            </a:r>
          </a:p>
        </p:txBody>
      </p:sp>
      <p:pic>
        <p:nvPicPr>
          <p:cNvPr id="245"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4649" y="5146521"/>
            <a:ext cx="1779312" cy="118122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Deaths in MHA services…"/>
          <p:cNvSpPr txBox="1"/>
          <p:nvPr/>
        </p:nvSpPr>
        <p:spPr>
          <a:xfrm>
            <a:off x="674647" y="1052944"/>
            <a:ext cx="11655506" cy="61818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l">
              <a:lnSpc>
                <a:spcPct val="120000"/>
              </a:lnSpc>
              <a:defRPr sz="4600">
                <a:latin typeface="+mn-lt"/>
                <a:ea typeface="+mn-ea"/>
                <a:cs typeface="+mn-cs"/>
                <a:sym typeface="Didot"/>
              </a:defRPr>
            </a:pPr>
            <a:r>
              <a:t>Deaths in MHA services</a:t>
            </a:r>
          </a:p>
          <a:p>
            <a:pPr algn="l">
              <a:lnSpc>
                <a:spcPct val="120000"/>
              </a:lnSpc>
              <a:defRPr sz="3400"/>
            </a:pPr>
            <a:endParaRPr/>
          </a:p>
          <a:p>
            <a:pPr marL="347578" indent="-347578" algn="l" defTabSz="457200">
              <a:lnSpc>
                <a:spcPct val="120000"/>
              </a:lnSpc>
              <a:buClr>
                <a:srgbClr val="5C86B9"/>
              </a:buClr>
              <a:buSzPct val="70000"/>
              <a:buFont typeface="Zapf Dingbats"/>
              <a:buChar char="✤"/>
              <a:defRPr sz="2600">
                <a:solidFill>
                  <a:srgbClr val="000000"/>
                </a:solidFill>
                <a:latin typeface="Helvetica Neue"/>
                <a:ea typeface="Helvetica Neue"/>
                <a:cs typeface="Helvetica Neue"/>
                <a:sym typeface="Helvetica Neue"/>
              </a:defRPr>
            </a:pPr>
            <a:r>
              <a:t>0.28 average deaths per resident p.a.</a:t>
            </a:r>
          </a:p>
          <a:p>
            <a:pPr algn="l" defTabSz="457200">
              <a:lnSpc>
                <a:spcPct val="120000"/>
              </a:lnSpc>
              <a:defRPr sz="2600">
                <a:solidFill>
                  <a:srgbClr val="000000"/>
                </a:solidFill>
                <a:latin typeface="Helvetica Neue"/>
                <a:ea typeface="Helvetica Neue"/>
                <a:cs typeface="Helvetica Neue"/>
                <a:sym typeface="Helvetica Neue"/>
              </a:defRPr>
            </a:pPr>
            <a:endParaRPr/>
          </a:p>
          <a:p>
            <a:pPr marL="347578" indent="-347578" algn="l" defTabSz="457200">
              <a:lnSpc>
                <a:spcPct val="120000"/>
              </a:lnSpc>
              <a:buClr>
                <a:srgbClr val="5C86B9"/>
              </a:buClr>
              <a:buSzPct val="70000"/>
              <a:buFont typeface="Zapf Dingbats"/>
              <a:buChar char="✤"/>
              <a:defRPr sz="2600">
                <a:solidFill>
                  <a:srgbClr val="000000"/>
                </a:solidFill>
                <a:latin typeface="Helvetica Neue"/>
                <a:ea typeface="Helvetica Neue"/>
                <a:cs typeface="Helvetica Neue"/>
                <a:sym typeface="Helvetica Neue"/>
              </a:defRPr>
            </a:pPr>
            <a:r>
              <a:t>2018 1,553 deaths</a:t>
            </a:r>
          </a:p>
          <a:p>
            <a:pPr algn="l" defTabSz="457200">
              <a:lnSpc>
                <a:spcPct val="120000"/>
              </a:lnSpc>
              <a:defRPr sz="2600">
                <a:solidFill>
                  <a:srgbClr val="000000"/>
                </a:solidFill>
                <a:latin typeface="Helvetica Neue"/>
                <a:ea typeface="Helvetica Neue"/>
                <a:cs typeface="Helvetica Neue"/>
                <a:sym typeface="Helvetica Neue"/>
              </a:defRPr>
            </a:pPr>
            <a:endParaRPr/>
          </a:p>
          <a:p>
            <a:pPr marL="347578" indent="-347578" algn="l" defTabSz="457200">
              <a:lnSpc>
                <a:spcPct val="120000"/>
              </a:lnSpc>
              <a:buClr>
                <a:srgbClr val="5C86B9"/>
              </a:buClr>
              <a:buSzPct val="70000"/>
              <a:buFont typeface="Zapf Dingbats"/>
              <a:buChar char="✤"/>
              <a:defRPr sz="2600">
                <a:solidFill>
                  <a:srgbClr val="000000"/>
                </a:solidFill>
                <a:latin typeface="Helvetica Neue"/>
                <a:ea typeface="Helvetica Neue"/>
                <a:cs typeface="Helvetica Neue"/>
                <a:sym typeface="Helvetica Neue"/>
              </a:defRPr>
            </a:pPr>
            <a:r>
              <a:t>End of Life Care Training</a:t>
            </a:r>
          </a:p>
          <a:p>
            <a:pPr marL="347578" indent="-347578" algn="l" defTabSz="457200">
              <a:lnSpc>
                <a:spcPct val="120000"/>
              </a:lnSpc>
              <a:buClr>
                <a:srgbClr val="5C86B9"/>
              </a:buClr>
              <a:buSzPct val="70000"/>
              <a:buFont typeface="Zapf Dingbats"/>
              <a:buChar char="✤"/>
              <a:defRPr sz="2600">
                <a:solidFill>
                  <a:srgbClr val="000000"/>
                </a:solidFill>
                <a:latin typeface="Helvetica Neue"/>
                <a:ea typeface="Helvetica Neue"/>
                <a:cs typeface="Helvetica Neue"/>
                <a:sym typeface="Helvetica Neue"/>
              </a:defRPr>
            </a:pPr>
            <a:endParaRPr/>
          </a:p>
          <a:p>
            <a:pPr marL="347578" indent="-347578" algn="l" defTabSz="457200">
              <a:lnSpc>
                <a:spcPct val="120000"/>
              </a:lnSpc>
              <a:buClr>
                <a:srgbClr val="5C86B9"/>
              </a:buClr>
              <a:buSzPct val="70000"/>
              <a:buFont typeface="Zapf Dingbats"/>
              <a:buChar char="✤"/>
              <a:defRPr sz="2600">
                <a:solidFill>
                  <a:srgbClr val="000000"/>
                </a:solidFill>
                <a:latin typeface="Helvetica Neue"/>
                <a:ea typeface="Helvetica Neue"/>
                <a:cs typeface="Helvetica Neue"/>
                <a:sym typeface="Helvetica Neue"/>
              </a:defRPr>
            </a:pPr>
            <a:r>
              <a:t>Impacts on staff</a:t>
            </a:r>
          </a:p>
          <a:p>
            <a:pPr algn="l">
              <a:lnSpc>
                <a:spcPct val="120000"/>
              </a:lnSpc>
              <a:defRPr sz="3400"/>
            </a:pPr>
            <a:endParaRPr/>
          </a:p>
        </p:txBody>
      </p:sp>
      <p:pic>
        <p:nvPicPr>
          <p:cNvPr id="157" name="_DSC4920.jpg" descr="_DSC49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2277" y="882246"/>
            <a:ext cx="5573290" cy="835615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6">
                                            <p:bg/>
                                          </p:spTgt>
                                        </p:tgtEl>
                                        <p:attrNameLst>
                                          <p:attrName>style.visibility</p:attrName>
                                        </p:attrNameLst>
                                      </p:cBhvr>
                                      <p:to>
                                        <p:strVal val="visible"/>
                                      </p:to>
                                    </p:set>
                                    <p:animEffect transition="in" filter="dissolve">
                                      <p:cBhvr>
                                        <p:cTn id="7" dur="1000"/>
                                        <p:tgtEl>
                                          <p:spTgt spid="156">
                                            <p:bg/>
                                          </p:spTgt>
                                        </p:tgtEl>
                                      </p:cBhvr>
                                    </p:animEffect>
                                  </p:childTnLst>
                                </p:cTn>
                              </p:par>
                              <p:par>
                                <p:cTn id="8" presetID="9" presetClass="entr" presetSubtype="0" fill="hold" grpId="1" nodeType="withEffect">
                                  <p:stCondLst>
                                    <p:cond delay="0"/>
                                  </p:stCondLst>
                                  <p:iterate>
                                    <p:tmAbs val="0"/>
                                  </p:iterate>
                                  <p:childTnLst>
                                    <p:set>
                                      <p:cBhvr>
                                        <p:cTn id="9" fill="hold"/>
                                        <p:tgtEl>
                                          <p:spTgt spid="156">
                                            <p:txEl>
                                              <p:pRg st="0" end="0"/>
                                            </p:txEl>
                                          </p:spTgt>
                                        </p:tgtEl>
                                        <p:attrNameLst>
                                          <p:attrName>style.visibility</p:attrName>
                                        </p:attrNameLst>
                                      </p:cBhvr>
                                      <p:to>
                                        <p:strVal val="visible"/>
                                      </p:to>
                                    </p:set>
                                    <p:animEffect transition="in" filter="dissolve">
                                      <p:cBhvr>
                                        <p:cTn id="10" dur="1000"/>
                                        <p:tgtEl>
                                          <p:spTgt spid="1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157"/>
                                        </p:tgtEl>
                                        <p:attrNameLst>
                                          <p:attrName>style.visibility</p:attrName>
                                        </p:attrNameLst>
                                      </p:cBhvr>
                                      <p:to>
                                        <p:strVal val="visible"/>
                                      </p:to>
                                    </p:set>
                                    <p:animEffect transition="in" filter="dissolve">
                                      <p:cBhvr>
                                        <p:cTn id="15" dur="1000"/>
                                        <p:tgtEl>
                                          <p:spTgt spid="15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56">
                                            <p:txEl>
                                              <p:pRg st="1" end="1"/>
                                            </p:txEl>
                                          </p:spTgt>
                                        </p:tgtEl>
                                        <p:attrNameLst>
                                          <p:attrName>style.visibility</p:attrName>
                                        </p:attrNameLst>
                                      </p:cBhvr>
                                      <p:to>
                                        <p:strVal val="visible"/>
                                      </p:to>
                                    </p:set>
                                    <p:animEffect transition="in" filter="dissolve">
                                      <p:cBhvr>
                                        <p:cTn id="20" dur="1000"/>
                                        <p:tgtEl>
                                          <p:spTgt spid="15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56">
                                            <p:txEl>
                                              <p:pRg st="2" end="2"/>
                                            </p:txEl>
                                          </p:spTgt>
                                        </p:tgtEl>
                                        <p:attrNameLst>
                                          <p:attrName>style.visibility</p:attrName>
                                        </p:attrNameLst>
                                      </p:cBhvr>
                                      <p:to>
                                        <p:strVal val="visible"/>
                                      </p:to>
                                    </p:set>
                                    <p:animEffect transition="in" filter="dissolve">
                                      <p:cBhvr>
                                        <p:cTn id="25" dur="1000"/>
                                        <p:tgtEl>
                                          <p:spTgt spid="15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56">
                                            <p:txEl>
                                              <p:pRg st="3" end="3"/>
                                            </p:txEl>
                                          </p:spTgt>
                                        </p:tgtEl>
                                        <p:attrNameLst>
                                          <p:attrName>style.visibility</p:attrName>
                                        </p:attrNameLst>
                                      </p:cBhvr>
                                      <p:to>
                                        <p:strVal val="visible"/>
                                      </p:to>
                                    </p:set>
                                    <p:animEffect transition="in" filter="dissolve">
                                      <p:cBhvr>
                                        <p:cTn id="30" dur="1000"/>
                                        <p:tgtEl>
                                          <p:spTgt spid="15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p:tmAbs val="0"/>
                                  </p:iterate>
                                  <p:childTnLst>
                                    <p:set>
                                      <p:cBhvr>
                                        <p:cTn id="34" fill="hold"/>
                                        <p:tgtEl>
                                          <p:spTgt spid="156">
                                            <p:txEl>
                                              <p:pRg st="4" end="4"/>
                                            </p:txEl>
                                          </p:spTgt>
                                        </p:tgtEl>
                                        <p:attrNameLst>
                                          <p:attrName>style.visibility</p:attrName>
                                        </p:attrNameLst>
                                      </p:cBhvr>
                                      <p:to>
                                        <p:strVal val="visible"/>
                                      </p:to>
                                    </p:set>
                                    <p:animEffect transition="in" filter="dissolve">
                                      <p:cBhvr>
                                        <p:cTn id="35" dur="1000"/>
                                        <p:tgtEl>
                                          <p:spTgt spid="15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1" nodeType="clickEffect">
                                  <p:stCondLst>
                                    <p:cond delay="0"/>
                                  </p:stCondLst>
                                  <p:iterate>
                                    <p:tmAbs val="0"/>
                                  </p:iterate>
                                  <p:childTnLst>
                                    <p:set>
                                      <p:cBhvr>
                                        <p:cTn id="39" fill="hold"/>
                                        <p:tgtEl>
                                          <p:spTgt spid="156">
                                            <p:txEl>
                                              <p:pRg st="5" end="5"/>
                                            </p:txEl>
                                          </p:spTgt>
                                        </p:tgtEl>
                                        <p:attrNameLst>
                                          <p:attrName>style.visibility</p:attrName>
                                        </p:attrNameLst>
                                      </p:cBhvr>
                                      <p:to>
                                        <p:strVal val="visible"/>
                                      </p:to>
                                    </p:set>
                                    <p:animEffect transition="in" filter="dissolve">
                                      <p:cBhvr>
                                        <p:cTn id="40" dur="1000"/>
                                        <p:tgtEl>
                                          <p:spTgt spid="15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1" nodeType="clickEffect">
                                  <p:stCondLst>
                                    <p:cond delay="0"/>
                                  </p:stCondLst>
                                  <p:iterate>
                                    <p:tmAbs val="0"/>
                                  </p:iterate>
                                  <p:childTnLst>
                                    <p:set>
                                      <p:cBhvr>
                                        <p:cTn id="44" fill="hold"/>
                                        <p:tgtEl>
                                          <p:spTgt spid="156">
                                            <p:txEl>
                                              <p:pRg st="6" end="6"/>
                                            </p:txEl>
                                          </p:spTgt>
                                        </p:tgtEl>
                                        <p:attrNameLst>
                                          <p:attrName>style.visibility</p:attrName>
                                        </p:attrNameLst>
                                      </p:cBhvr>
                                      <p:to>
                                        <p:strVal val="visible"/>
                                      </p:to>
                                    </p:set>
                                    <p:animEffect transition="in" filter="dissolve">
                                      <p:cBhvr>
                                        <p:cTn id="45" dur="1000"/>
                                        <p:tgtEl>
                                          <p:spTgt spid="15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fill="hold" grpId="1" nodeType="clickEffect">
                                  <p:stCondLst>
                                    <p:cond delay="0"/>
                                  </p:stCondLst>
                                  <p:iterate>
                                    <p:tmAbs val="0"/>
                                  </p:iterate>
                                  <p:childTnLst>
                                    <p:set>
                                      <p:cBhvr>
                                        <p:cTn id="49" fill="hold"/>
                                        <p:tgtEl>
                                          <p:spTgt spid="156">
                                            <p:txEl>
                                              <p:pRg st="7" end="7"/>
                                            </p:txEl>
                                          </p:spTgt>
                                        </p:tgtEl>
                                        <p:attrNameLst>
                                          <p:attrName>style.visibility</p:attrName>
                                        </p:attrNameLst>
                                      </p:cBhvr>
                                      <p:to>
                                        <p:strVal val="visible"/>
                                      </p:to>
                                    </p:set>
                                    <p:animEffect transition="in" filter="dissolve">
                                      <p:cBhvr>
                                        <p:cTn id="50" dur="1000"/>
                                        <p:tgtEl>
                                          <p:spTgt spid="15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fill="hold" grpId="1" nodeType="clickEffect">
                                  <p:stCondLst>
                                    <p:cond delay="0"/>
                                  </p:stCondLst>
                                  <p:iterate>
                                    <p:tmAbs val="0"/>
                                  </p:iterate>
                                  <p:childTnLst>
                                    <p:set>
                                      <p:cBhvr>
                                        <p:cTn id="54" fill="hold"/>
                                        <p:tgtEl>
                                          <p:spTgt spid="156">
                                            <p:txEl>
                                              <p:pRg st="8" end="8"/>
                                            </p:txEl>
                                          </p:spTgt>
                                        </p:tgtEl>
                                        <p:attrNameLst>
                                          <p:attrName>style.visibility</p:attrName>
                                        </p:attrNameLst>
                                      </p:cBhvr>
                                      <p:to>
                                        <p:strVal val="visible"/>
                                      </p:to>
                                    </p:set>
                                    <p:animEffect transition="in" filter="dissolve">
                                      <p:cBhvr>
                                        <p:cTn id="55" dur="1000"/>
                                        <p:tgtEl>
                                          <p:spTgt spid="156">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fill="hold" grpId="1" nodeType="clickEffect">
                                  <p:stCondLst>
                                    <p:cond delay="0"/>
                                  </p:stCondLst>
                                  <p:iterate>
                                    <p:tmAbs val="0"/>
                                  </p:iterate>
                                  <p:childTnLst>
                                    <p:set>
                                      <p:cBhvr>
                                        <p:cTn id="59" fill="hold"/>
                                        <p:tgtEl>
                                          <p:spTgt spid="156">
                                            <p:txEl>
                                              <p:pRg st="9" end="9"/>
                                            </p:txEl>
                                          </p:spTgt>
                                        </p:tgtEl>
                                        <p:attrNameLst>
                                          <p:attrName>style.visibility</p:attrName>
                                        </p:attrNameLst>
                                      </p:cBhvr>
                                      <p:to>
                                        <p:strVal val="visible"/>
                                      </p:to>
                                    </p:set>
                                    <p:animEffect transition="in" filter="dissolve">
                                      <p:cBhvr>
                                        <p:cTn id="60" dur="1000"/>
                                        <p:tgtEl>
                                          <p:spTgt spid="156">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fill="hold" grpId="1" nodeType="clickEffect">
                                  <p:stCondLst>
                                    <p:cond delay="0"/>
                                  </p:stCondLst>
                                  <p:iterate>
                                    <p:tmAbs val="0"/>
                                  </p:iterate>
                                  <p:childTnLst>
                                    <p:set>
                                      <p:cBhvr>
                                        <p:cTn id="64" fill="hold"/>
                                        <p:tgtEl>
                                          <p:spTgt spid="156">
                                            <p:txEl>
                                              <p:pRg st="10" end="10"/>
                                            </p:txEl>
                                          </p:spTgt>
                                        </p:tgtEl>
                                        <p:attrNameLst>
                                          <p:attrName>style.visibility</p:attrName>
                                        </p:attrNameLst>
                                      </p:cBhvr>
                                      <p:to>
                                        <p:strVal val="visible"/>
                                      </p:to>
                                    </p:set>
                                    <p:animEffect transition="in" filter="dissolve">
                                      <p:cBhvr>
                                        <p:cTn id="65" dur="1000"/>
                                        <p:tgtEl>
                                          <p:spTgt spid="15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bldLvl="5" animBg="1" advAuto="0"/>
      <p:bldP spid="157"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he transformation of age -…"/>
          <p:cNvSpPr txBox="1">
            <a:spLocks noGrp="1"/>
          </p:cNvSpPr>
          <p:nvPr>
            <p:ph type="title"/>
          </p:nvPr>
        </p:nvSpPr>
        <p:spPr>
          <a:xfrm>
            <a:off x="474133" y="1054100"/>
            <a:ext cx="12293601" cy="2533254"/>
          </a:xfrm>
          <a:prstGeom prst="rect">
            <a:avLst/>
          </a:prstGeom>
        </p:spPr>
        <p:txBody>
          <a:bodyPr/>
          <a:lstStyle/>
          <a:p>
            <a:r>
              <a:t>The transformation of age - </a:t>
            </a:r>
          </a:p>
          <a:p>
            <a:r>
              <a:t>physical and spiritual</a:t>
            </a:r>
          </a:p>
        </p:txBody>
      </p:sp>
      <p:pic>
        <p:nvPicPr>
          <p:cNvPr id="167" name="6x4Swift18102_Manip001.jpg" descr="6x4Swift18102_Manip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6207" y="5092827"/>
            <a:ext cx="4805580" cy="4410414"/>
          </a:xfrm>
          <a:prstGeom prst="rect">
            <a:avLst/>
          </a:prstGeom>
          <a:ln w="12700">
            <a:miter lim="400000"/>
          </a:ln>
        </p:spPr>
      </p:pic>
      <p:pic>
        <p:nvPicPr>
          <p:cNvPr id="168" name="IMG_0526 copy.jpeg" descr="IMG_0526 copy.jpe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45783" y="5092827"/>
            <a:ext cx="7117151" cy="44780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6"/>
                                        </p:tgtEl>
                                        <p:attrNameLst>
                                          <p:attrName>style.visibility</p:attrName>
                                        </p:attrNameLst>
                                      </p:cBhvr>
                                      <p:to>
                                        <p:strVal val="visible"/>
                                      </p:to>
                                    </p:set>
                                    <p:animEffect transition="in" filter="dissolve">
                                      <p:cBhvr>
                                        <p:cTn id="7" dur="1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67"/>
                                        </p:tgtEl>
                                        <p:attrNameLst>
                                          <p:attrName>style.visibility</p:attrName>
                                        </p:attrNameLst>
                                      </p:cBhvr>
                                      <p:to>
                                        <p:strVal val="visible"/>
                                      </p:to>
                                    </p:set>
                                    <p:animEffect transition="in" filter="dissolve">
                                      <p:cBhvr>
                                        <p:cTn id="12" dur="10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68"/>
                                        </p:tgtEl>
                                        <p:attrNameLst>
                                          <p:attrName>style.visibility</p:attrName>
                                        </p:attrNameLst>
                                      </p:cBhvr>
                                      <p:to>
                                        <p:strVal val="visible"/>
                                      </p:to>
                                    </p:set>
                                    <p:animEffect transition="in" filter="dissolve">
                                      <p:cBhvr>
                                        <p:cTn id="1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animBg="1" advAuto="0"/>
      <p:bldP spid="167" grpId="2" animBg="1" advAuto="0"/>
      <p:bldP spid="168"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he Significance of Dementia"/>
          <p:cNvSpPr txBox="1">
            <a:spLocks noGrp="1"/>
          </p:cNvSpPr>
          <p:nvPr>
            <p:ph type="title"/>
          </p:nvPr>
        </p:nvSpPr>
        <p:spPr>
          <a:prstGeom prst="rect">
            <a:avLst/>
          </a:prstGeom>
        </p:spPr>
        <p:txBody>
          <a:bodyPr/>
          <a:lstStyle/>
          <a:p>
            <a:r>
              <a:t>The Significance of Dementia</a:t>
            </a:r>
          </a:p>
        </p:txBody>
      </p:sp>
      <p:sp>
        <p:nvSpPr>
          <p:cNvPr id="173" name="Nigel found his diagnosis ‘truly shocking’, but was more disturbed by how society now viewed and treated him.…"/>
          <p:cNvSpPr txBox="1">
            <a:spLocks noGrp="1"/>
          </p:cNvSpPr>
          <p:nvPr>
            <p:ph type="body" idx="1"/>
          </p:nvPr>
        </p:nvSpPr>
        <p:spPr>
          <a:prstGeom prst="rect">
            <a:avLst/>
          </a:prstGeom>
        </p:spPr>
        <p:txBody>
          <a:bodyPr anchor="t"/>
          <a:lstStyle/>
          <a:p>
            <a:pPr marL="0" indent="0">
              <a:buClrTx/>
              <a:buSzTx/>
              <a:buFontTx/>
              <a:buNone/>
              <a:defRPr sz="3300"/>
            </a:pPr>
            <a:r>
              <a:t>Nigel found his diagnosis ‘truly shocking’, but was more disturbed by how society now viewed and treated him.</a:t>
            </a:r>
          </a:p>
          <a:p>
            <a:pPr marL="0" indent="0">
              <a:buClrTx/>
              <a:buSzTx/>
              <a:buFontTx/>
              <a:buNone/>
              <a:defRPr sz="3300"/>
            </a:pPr>
            <a:r>
              <a:t>‘Everybody saw me through the prism of dementia – I stopped being a person,’ he says.</a:t>
            </a:r>
          </a:p>
          <a:p>
            <a:pPr marL="0" indent="0">
              <a:buClrTx/>
              <a:buSzTx/>
              <a:buFontTx/>
              <a:buNone/>
              <a:defRPr sz="3300"/>
            </a:pPr>
            <a:endParaRPr/>
          </a:p>
          <a:p>
            <a:pPr marL="0" indent="0">
              <a:buClrTx/>
              <a:buSzTx/>
              <a:buFontTx/>
              <a:buNone/>
              <a:defRPr sz="3100" i="1"/>
            </a:pPr>
            <a:r>
              <a:t>Nigel Hullah, a former human rights lawyer who now has dementia</a:t>
            </a:r>
          </a:p>
          <a:p>
            <a:pPr marL="0" indent="0">
              <a:buClrTx/>
              <a:buSzTx/>
              <a:buFontTx/>
              <a:buNone/>
              <a:defRPr sz="3300"/>
            </a:pP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2"/>
                                        </p:tgtEl>
                                        <p:attrNameLst>
                                          <p:attrName>style.visibility</p:attrName>
                                        </p:attrNameLst>
                                      </p:cBhvr>
                                      <p:to>
                                        <p:strVal val="visible"/>
                                      </p:to>
                                    </p:set>
                                    <p:animEffect transition="in" filter="dissolv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73">
                                            <p:bg/>
                                          </p:spTgt>
                                        </p:tgtEl>
                                        <p:attrNameLst>
                                          <p:attrName>style.visibility</p:attrName>
                                        </p:attrNameLst>
                                      </p:cBhvr>
                                      <p:to>
                                        <p:strVal val="visible"/>
                                      </p:to>
                                    </p:set>
                                    <p:animEffect transition="in" filter="dissolve">
                                      <p:cBhvr>
                                        <p:cTn id="12" dur="1000"/>
                                        <p:tgtEl>
                                          <p:spTgt spid="173">
                                            <p:bg/>
                                          </p:spTgt>
                                        </p:tgtEl>
                                      </p:cBhvr>
                                    </p:animEffect>
                                  </p:childTnLst>
                                </p:cTn>
                              </p:par>
                              <p:par>
                                <p:cTn id="13" presetID="9" presetClass="entr" presetSubtype="0" fill="hold" grpId="2" nodeType="withEffect">
                                  <p:stCondLst>
                                    <p:cond delay="0"/>
                                  </p:stCondLst>
                                  <p:iterate>
                                    <p:tmAbs val="0"/>
                                  </p:iterate>
                                  <p:childTnLst>
                                    <p:set>
                                      <p:cBhvr>
                                        <p:cTn id="14" fill="hold"/>
                                        <p:tgtEl>
                                          <p:spTgt spid="173">
                                            <p:txEl>
                                              <p:pRg st="0" end="0"/>
                                            </p:txEl>
                                          </p:spTgt>
                                        </p:tgtEl>
                                        <p:attrNameLst>
                                          <p:attrName>style.visibility</p:attrName>
                                        </p:attrNameLst>
                                      </p:cBhvr>
                                      <p:to>
                                        <p:strVal val="visible"/>
                                      </p:to>
                                    </p:set>
                                    <p:animEffect transition="in" filter="dissolve">
                                      <p:cBhvr>
                                        <p:cTn id="15" dur="1000"/>
                                        <p:tgtEl>
                                          <p:spTgt spid="17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173">
                                            <p:txEl>
                                              <p:pRg st="1" end="1"/>
                                            </p:txEl>
                                          </p:spTgt>
                                        </p:tgtEl>
                                        <p:attrNameLst>
                                          <p:attrName>style.visibility</p:attrName>
                                        </p:attrNameLst>
                                      </p:cBhvr>
                                      <p:to>
                                        <p:strVal val="visible"/>
                                      </p:to>
                                    </p:set>
                                    <p:animEffect transition="in" filter="dissolve">
                                      <p:cBhvr>
                                        <p:cTn id="20" dur="1000"/>
                                        <p:tgtEl>
                                          <p:spTgt spid="17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173">
                                            <p:txEl>
                                              <p:pRg st="2" end="2"/>
                                            </p:txEl>
                                          </p:spTgt>
                                        </p:tgtEl>
                                        <p:attrNameLst>
                                          <p:attrName>style.visibility</p:attrName>
                                        </p:attrNameLst>
                                      </p:cBhvr>
                                      <p:to>
                                        <p:strVal val="visible"/>
                                      </p:to>
                                    </p:set>
                                    <p:animEffect transition="in" filter="dissolve">
                                      <p:cBhvr>
                                        <p:cTn id="25" dur="1000"/>
                                        <p:tgtEl>
                                          <p:spTgt spid="17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2" nodeType="clickEffect">
                                  <p:stCondLst>
                                    <p:cond delay="0"/>
                                  </p:stCondLst>
                                  <p:iterate>
                                    <p:tmAbs val="0"/>
                                  </p:iterate>
                                  <p:childTnLst>
                                    <p:set>
                                      <p:cBhvr>
                                        <p:cTn id="29" fill="hold"/>
                                        <p:tgtEl>
                                          <p:spTgt spid="173">
                                            <p:txEl>
                                              <p:pRg st="3" end="3"/>
                                            </p:txEl>
                                          </p:spTgt>
                                        </p:tgtEl>
                                        <p:attrNameLst>
                                          <p:attrName>style.visibility</p:attrName>
                                        </p:attrNameLst>
                                      </p:cBhvr>
                                      <p:to>
                                        <p:strVal val="visible"/>
                                      </p:to>
                                    </p:set>
                                    <p:animEffect transition="in" filter="dissolve">
                                      <p:cBhvr>
                                        <p:cTn id="30" dur="1000"/>
                                        <p:tgtEl>
                                          <p:spTgt spid="17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2" nodeType="clickEffect">
                                  <p:stCondLst>
                                    <p:cond delay="0"/>
                                  </p:stCondLst>
                                  <p:iterate>
                                    <p:tmAbs val="0"/>
                                  </p:iterate>
                                  <p:childTnLst>
                                    <p:set>
                                      <p:cBhvr>
                                        <p:cTn id="34" fill="hold"/>
                                        <p:tgtEl>
                                          <p:spTgt spid="173">
                                            <p:txEl>
                                              <p:pRg st="4" end="4"/>
                                            </p:txEl>
                                          </p:spTgt>
                                        </p:tgtEl>
                                        <p:attrNameLst>
                                          <p:attrName>style.visibility</p:attrName>
                                        </p:attrNameLst>
                                      </p:cBhvr>
                                      <p:to>
                                        <p:strVal val="visible"/>
                                      </p:to>
                                    </p:set>
                                    <p:animEffect transition="in" filter="dissolve">
                                      <p:cBhvr>
                                        <p:cTn id="35" dur="1000"/>
                                        <p:tgtEl>
                                          <p:spTgt spid="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P spid="173" grpId="2"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Moving Forwards - drivers"/>
          <p:cNvSpPr txBox="1">
            <a:spLocks noGrp="1"/>
          </p:cNvSpPr>
          <p:nvPr>
            <p:ph type="title"/>
          </p:nvPr>
        </p:nvSpPr>
        <p:spPr>
          <a:prstGeom prst="rect">
            <a:avLst/>
          </a:prstGeom>
        </p:spPr>
        <p:txBody>
          <a:bodyPr/>
          <a:lstStyle/>
          <a:p>
            <a:r>
              <a:t>Moving Forwards - drivers</a:t>
            </a:r>
          </a:p>
        </p:txBody>
      </p:sp>
      <p:sp>
        <p:nvSpPr>
          <p:cNvPr id="178" name="Religion or belief is one of the nine protected characteristics in the Equality Act 2010. People have legal protection from being discriminated against because of religion or belief, or lack of religion or belief, under the Act.…"/>
          <p:cNvSpPr txBox="1">
            <a:spLocks noGrp="1"/>
          </p:cNvSpPr>
          <p:nvPr>
            <p:ph type="body" idx="1"/>
          </p:nvPr>
        </p:nvSpPr>
        <p:spPr>
          <a:prstGeom prst="rect">
            <a:avLst/>
          </a:prstGeom>
        </p:spPr>
        <p:txBody>
          <a:bodyPr/>
          <a:lstStyle/>
          <a:p>
            <a:pPr marL="0" lvl="1" indent="228600">
              <a:buClrTx/>
              <a:buSzTx/>
              <a:buFontTx/>
              <a:buNone/>
            </a:pPr>
            <a:r>
              <a:t>Religion or belief is one of the nine </a:t>
            </a:r>
            <a:r>
              <a:rPr>
                <a:solidFill>
                  <a:srgbClr val="C33E96"/>
                </a:solidFill>
                <a:hlinkClick r:id="rId3"/>
              </a:rPr>
              <a:t>protected characteristics</a:t>
            </a:r>
            <a:r>
              <a:t> in the </a:t>
            </a:r>
            <a:r>
              <a:rPr>
                <a:solidFill>
                  <a:srgbClr val="C33E96"/>
                </a:solidFill>
                <a:hlinkClick r:id="rId4"/>
              </a:rPr>
              <a:t>Equality Act 2010</a:t>
            </a:r>
            <a:r>
              <a:t>. People have legal protection from being discriminated against because of religion or belief, or lack of religion or belief, under the Act.</a:t>
            </a:r>
          </a:p>
          <a:p>
            <a:pPr marL="0" lvl="1" indent="228600">
              <a:buClrTx/>
              <a:buSzTx/>
              <a:buFontTx/>
              <a:buNone/>
              <a:defRPr i="1"/>
            </a:pPr>
            <a:r>
              <a:t>EHRC</a:t>
            </a:r>
          </a:p>
          <a:p>
            <a:pPr marL="0" lvl="1" indent="228600">
              <a:buClrTx/>
              <a:buSzTx/>
              <a:buFontTx/>
              <a:buNone/>
            </a:pPr>
            <a:r>
              <a:t>The commitment to patient/person centred care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177"/>
                                        </p:tgtEl>
                                        <p:attrNameLst>
                                          <p:attrName>style.visibility</p:attrName>
                                        </p:attrNameLst>
                                      </p:cBhvr>
                                      <p:to>
                                        <p:strVal val="visible"/>
                                      </p:to>
                                    </p:set>
                                    <p:anim calcmode="lin" valueType="num">
                                      <p:cBhvr>
                                        <p:cTn id="7" dur="1000" fill="hold"/>
                                        <p:tgtEl>
                                          <p:spTgt spid="177"/>
                                        </p:tgtEl>
                                        <p:attrNameLst>
                                          <p:attrName>ppt_x</p:attrName>
                                        </p:attrNameLst>
                                      </p:cBhvr>
                                      <p:tavLst>
                                        <p:tav tm="0">
                                          <p:val>
                                            <p:strVal val="0-#ppt_w/2"/>
                                          </p:val>
                                        </p:tav>
                                        <p:tav tm="100000">
                                          <p:val>
                                            <p:strVal val="#ppt_x"/>
                                          </p:val>
                                        </p:tav>
                                      </p:tavLst>
                                    </p:anim>
                                    <p:anim calcmode="lin" valueType="num">
                                      <p:cBhvr>
                                        <p:cTn id="8" dur="1000" fill="hold"/>
                                        <p:tgtEl>
                                          <p:spTgt spid="1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78">
                                            <p:bg/>
                                          </p:spTgt>
                                        </p:tgtEl>
                                        <p:attrNameLst>
                                          <p:attrName>style.visibility</p:attrName>
                                        </p:attrNameLst>
                                      </p:cBhvr>
                                      <p:to>
                                        <p:strVal val="visible"/>
                                      </p:to>
                                    </p:set>
                                    <p:animEffect transition="in" filter="dissolve">
                                      <p:cBhvr>
                                        <p:cTn id="13" dur="1000"/>
                                        <p:tgtEl>
                                          <p:spTgt spid="178">
                                            <p:bg/>
                                          </p:spTgt>
                                        </p:tgtEl>
                                      </p:cBhvr>
                                    </p:animEffect>
                                  </p:childTnLst>
                                </p:cTn>
                              </p:par>
                              <p:par>
                                <p:cTn id="14" presetID="9" presetClass="entr" presetSubtype="0" fill="hold" grpId="2" nodeType="withEffect">
                                  <p:stCondLst>
                                    <p:cond delay="0"/>
                                  </p:stCondLst>
                                  <p:iterate>
                                    <p:tmAbs val="0"/>
                                  </p:iterate>
                                  <p:childTnLst>
                                    <p:set>
                                      <p:cBhvr>
                                        <p:cTn id="15" fill="hold"/>
                                        <p:tgtEl>
                                          <p:spTgt spid="178">
                                            <p:txEl>
                                              <p:pRg st="0" end="0"/>
                                            </p:txEl>
                                          </p:spTgt>
                                        </p:tgtEl>
                                        <p:attrNameLst>
                                          <p:attrName>style.visibility</p:attrName>
                                        </p:attrNameLst>
                                      </p:cBhvr>
                                      <p:to>
                                        <p:strVal val="visible"/>
                                      </p:to>
                                    </p:set>
                                    <p:animEffect transition="in" filter="dissolve">
                                      <p:cBhvr>
                                        <p:cTn id="16" dur="1000"/>
                                        <p:tgtEl>
                                          <p:spTgt spid="17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78">
                                            <p:txEl>
                                              <p:pRg st="1" end="1"/>
                                            </p:txEl>
                                          </p:spTgt>
                                        </p:tgtEl>
                                        <p:attrNameLst>
                                          <p:attrName>style.visibility</p:attrName>
                                        </p:attrNameLst>
                                      </p:cBhvr>
                                      <p:to>
                                        <p:strVal val="visible"/>
                                      </p:to>
                                    </p:set>
                                    <p:animEffect transition="in" filter="dissolve">
                                      <p:cBhvr>
                                        <p:cTn id="21" dur="1000"/>
                                        <p:tgtEl>
                                          <p:spTgt spid="17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178">
                                            <p:txEl>
                                              <p:pRg st="2" end="2"/>
                                            </p:txEl>
                                          </p:spTgt>
                                        </p:tgtEl>
                                        <p:attrNameLst>
                                          <p:attrName>style.visibility</p:attrName>
                                        </p:attrNameLst>
                                      </p:cBhvr>
                                      <p:to>
                                        <p:strVal val="visible"/>
                                      </p:to>
                                    </p:set>
                                    <p:animEffect transition="in" filter="dissolve">
                                      <p:cBhvr>
                                        <p:cTn id="26" dur="1000"/>
                                        <p:tgtEl>
                                          <p:spTgt spid="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P spid="178" grpId="2"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NHS guidance 2009"/>
          <p:cNvSpPr txBox="1">
            <a:spLocks noGrp="1"/>
          </p:cNvSpPr>
          <p:nvPr>
            <p:ph type="title"/>
          </p:nvPr>
        </p:nvSpPr>
        <p:spPr>
          <a:prstGeom prst="rect">
            <a:avLst/>
          </a:prstGeom>
        </p:spPr>
        <p:txBody>
          <a:bodyPr/>
          <a:lstStyle/>
          <a:p>
            <a:r>
              <a:t>NHS guidance 2009</a:t>
            </a:r>
          </a:p>
        </p:txBody>
      </p:sp>
      <p:sp>
        <p:nvSpPr>
          <p:cNvPr id="183" name="“As an employer and provider of healthcare services, the NHS should not only comply with the law, but should also aspire to be an exemplar of good practice…”"/>
          <p:cNvSpPr txBox="1">
            <a:spLocks noGrp="1"/>
          </p:cNvSpPr>
          <p:nvPr>
            <p:ph type="body" sz="half" idx="1"/>
          </p:nvPr>
        </p:nvSpPr>
        <p:spPr>
          <a:xfrm>
            <a:off x="355600" y="2831836"/>
            <a:ext cx="6986801" cy="5464287"/>
          </a:xfrm>
          <a:prstGeom prst="rect">
            <a:avLst/>
          </a:prstGeom>
        </p:spPr>
        <p:txBody>
          <a:bodyPr/>
          <a:lstStyle>
            <a:lvl1pPr marL="0" indent="0">
              <a:buClrTx/>
              <a:buSzTx/>
              <a:buFontTx/>
              <a:buNone/>
              <a:defRPr sz="3300"/>
            </a:lvl1pPr>
          </a:lstStyle>
          <a:p>
            <a:r>
              <a:t>“As an employer and provider of healthcare services, the NHS should not only comply with the law, but should also aspire to be an exemplar of good practice…”</a:t>
            </a:r>
          </a:p>
        </p:txBody>
      </p:sp>
      <p:pic>
        <p:nvPicPr>
          <p:cNvPr id="184" name="Screen Shot 2018-04-18 at 07.45.04.png" descr="Screen Shot 2018-04-18 at 07.45.0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7057" y="2660650"/>
            <a:ext cx="4978401" cy="70231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2"/>
                                        </p:tgtEl>
                                        <p:attrNameLst>
                                          <p:attrName>style.visibility</p:attrName>
                                        </p:attrNameLst>
                                      </p:cBhvr>
                                      <p:to>
                                        <p:strVal val="visible"/>
                                      </p:to>
                                    </p:set>
                                    <p:animEffect transition="in" filter="dissolv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84"/>
                                        </p:tgtEl>
                                        <p:attrNameLst>
                                          <p:attrName>style.visibility</p:attrName>
                                        </p:attrNameLst>
                                      </p:cBhvr>
                                      <p:to>
                                        <p:strVal val="visible"/>
                                      </p:to>
                                    </p:set>
                                    <p:animEffect transition="in" filter="dissolve">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83">
                                            <p:bg/>
                                          </p:spTgt>
                                        </p:tgtEl>
                                        <p:attrNameLst>
                                          <p:attrName>style.visibility</p:attrName>
                                        </p:attrNameLst>
                                      </p:cBhvr>
                                      <p:to>
                                        <p:strVal val="visible"/>
                                      </p:to>
                                    </p:set>
                                    <p:animEffect transition="in" filter="dissolve">
                                      <p:cBhvr>
                                        <p:cTn id="17" dur="1000"/>
                                        <p:tgtEl>
                                          <p:spTgt spid="183">
                                            <p:bg/>
                                          </p:spTgt>
                                        </p:tgtEl>
                                      </p:cBhvr>
                                    </p:animEffect>
                                  </p:childTnLst>
                                </p:cTn>
                              </p:par>
                              <p:par>
                                <p:cTn id="18" presetID="9" presetClass="entr" presetSubtype="0" fill="hold" grpId="3" nodeType="withEffect">
                                  <p:stCondLst>
                                    <p:cond delay="0"/>
                                  </p:stCondLst>
                                  <p:iterate>
                                    <p:tmAbs val="0"/>
                                  </p:iterate>
                                  <p:childTnLst>
                                    <p:set>
                                      <p:cBhvr>
                                        <p:cTn id="19" fill="hold"/>
                                        <p:tgtEl>
                                          <p:spTgt spid="183">
                                            <p:txEl>
                                              <p:pRg st="0" end="0"/>
                                            </p:txEl>
                                          </p:spTgt>
                                        </p:tgtEl>
                                        <p:attrNameLst>
                                          <p:attrName>style.visibility</p:attrName>
                                        </p:attrNameLst>
                                      </p:cBhvr>
                                      <p:to>
                                        <p:strVal val="visible"/>
                                      </p:to>
                                    </p:set>
                                    <p:animEffect transition="in" filter="dissolve">
                                      <p:cBhvr>
                                        <p:cTn id="20" dur="1000"/>
                                        <p:tgtEl>
                                          <p:spTgt spid="1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P spid="183" grpId="3" build="p" bldLvl="5" animBg="1" advAuto="0"/>
      <p:bldP spid="184"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hat is the legal position?"/>
          <p:cNvSpPr txBox="1">
            <a:spLocks noGrp="1"/>
          </p:cNvSpPr>
          <p:nvPr>
            <p:ph type="title"/>
          </p:nvPr>
        </p:nvSpPr>
        <p:spPr>
          <a:prstGeom prst="rect">
            <a:avLst/>
          </a:prstGeom>
        </p:spPr>
        <p:txBody>
          <a:bodyPr/>
          <a:lstStyle/>
          <a:p>
            <a:r>
              <a:t>What is the legal position?</a:t>
            </a:r>
          </a:p>
        </p:txBody>
      </p:sp>
      <p:sp>
        <p:nvSpPr>
          <p:cNvPr id="187" name="While in the care of an institution is there a duty on the organisation to facilitate human rights?…"/>
          <p:cNvSpPr txBox="1">
            <a:spLocks noGrp="1"/>
          </p:cNvSpPr>
          <p:nvPr>
            <p:ph type="body" sz="half" idx="4294967295"/>
          </p:nvPr>
        </p:nvSpPr>
        <p:spPr>
          <a:xfrm>
            <a:off x="286549" y="3322232"/>
            <a:ext cx="7056439" cy="4825282"/>
          </a:xfrm>
          <a:prstGeom prst="rect">
            <a:avLst/>
          </a:prstGeom>
        </p:spPr>
        <p:txBody>
          <a:bodyPr lIns="45719" tIns="45719" rIns="45719" bIns="45719" anchor="t"/>
          <a:lstStyle/>
          <a:p>
            <a:pPr marL="432054" indent="-432054" defTabSz="740663">
              <a:spcBef>
                <a:spcPts val="1400"/>
              </a:spcBef>
              <a:buClrTx/>
              <a:buSzPct val="100000"/>
              <a:buFontTx/>
              <a:buChar char="▪"/>
              <a:defRPr sz="2673">
                <a:solidFill>
                  <a:srgbClr val="4D4D4D"/>
                </a:solidFill>
              </a:defRPr>
            </a:pPr>
            <a:r>
              <a:t>While in the care of an institution is there a duty on the organisation to facilitate human rights?</a:t>
            </a:r>
          </a:p>
          <a:p>
            <a:pPr marL="432054" indent="-432054" defTabSz="740663">
              <a:spcBef>
                <a:spcPts val="1400"/>
              </a:spcBef>
              <a:buClrTx/>
              <a:buSzPct val="100000"/>
              <a:buFontTx/>
              <a:buChar char="▪"/>
              <a:defRPr sz="2673">
                <a:solidFill>
                  <a:srgbClr val="4D4D4D"/>
                </a:solidFill>
              </a:defRPr>
            </a:pPr>
            <a:endParaRPr/>
          </a:p>
          <a:p>
            <a:pPr marL="432054" indent="-432054" defTabSz="740663">
              <a:spcBef>
                <a:spcPts val="1400"/>
              </a:spcBef>
              <a:buClrTx/>
              <a:buSzPct val="100000"/>
              <a:buFontTx/>
              <a:buChar char="▪"/>
              <a:defRPr sz="2673">
                <a:solidFill>
                  <a:srgbClr val="4D4D4D"/>
                </a:solidFill>
              </a:defRPr>
            </a:pPr>
            <a:r>
              <a:t>Rivers notes the limitation of HR in defining levels of access/service</a:t>
            </a:r>
          </a:p>
          <a:p>
            <a:pPr marL="432054" indent="-432054" defTabSz="740663">
              <a:spcBef>
                <a:spcPts val="1400"/>
              </a:spcBef>
              <a:buClrTx/>
              <a:buSzPct val="100000"/>
              <a:buFontTx/>
              <a:buChar char="▪"/>
              <a:defRPr sz="2673">
                <a:solidFill>
                  <a:srgbClr val="4D4D4D"/>
                </a:solidFill>
              </a:defRPr>
            </a:pPr>
            <a:endParaRPr/>
          </a:p>
          <a:p>
            <a:pPr marL="432054" indent="-432054" defTabSz="740663">
              <a:spcBef>
                <a:spcPts val="1400"/>
              </a:spcBef>
              <a:buClrTx/>
              <a:buSzPct val="100000"/>
              <a:buFontTx/>
              <a:buChar char="▪"/>
              <a:defRPr sz="2673">
                <a:solidFill>
                  <a:srgbClr val="4D4D4D"/>
                </a:solidFill>
              </a:defRPr>
            </a:pPr>
            <a:r>
              <a:t>Is there evidence that such exercise is curtailed in any way?</a:t>
            </a:r>
          </a:p>
        </p:txBody>
      </p:sp>
      <p:pic>
        <p:nvPicPr>
          <p:cNvPr id="188" name="171129MHA_Chaplaincy-44_hi-res.jpg" descr="171129MHA_Chaplaincy-44_hi-re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454487" y="3263155"/>
            <a:ext cx="5604726" cy="4442641"/>
          </a:xfrm>
          <a:prstGeom prst="rect">
            <a:avLst/>
          </a:prstGeom>
          <a:ln w="25400">
            <a:miter lim="400000"/>
          </a:ln>
          <a:effectLst>
            <a:reflection stA="50000" endPos="40000" dir="5400000" sy="-100000" algn="bl" rotWithShape="0"/>
          </a:effectLst>
        </p:spPr>
      </p:pic>
      <p:sp>
        <p:nvSpPr>
          <p:cNvPr id="189" name="What is the legal position?"/>
          <p:cNvSpPr txBox="1"/>
          <p:nvPr/>
        </p:nvSpPr>
        <p:spPr>
          <a:xfrm>
            <a:off x="355600" y="479425"/>
            <a:ext cx="12293600" cy="2044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a:defRPr sz="6400" spc="-128">
                <a:solidFill>
                  <a:schemeClr val="accent1">
                    <a:hueOff val="54750"/>
                    <a:satOff val="-1697"/>
                    <a:lumOff val="-18038"/>
                  </a:schemeClr>
                </a:solidFill>
                <a:latin typeface="+mn-lt"/>
                <a:ea typeface="+mn-ea"/>
                <a:cs typeface="+mn-cs"/>
                <a:sym typeface="Didot"/>
              </a:defRPr>
            </a:lvl1pPr>
          </a:lstStyle>
          <a:p>
            <a:r>
              <a:t>What is the legal position?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7">
                                            <p:bg/>
                                          </p:spTgt>
                                        </p:tgtEl>
                                        <p:attrNameLst>
                                          <p:attrName>style.visibility</p:attrName>
                                        </p:attrNameLst>
                                      </p:cBhvr>
                                      <p:to>
                                        <p:strVal val="visible"/>
                                      </p:to>
                                    </p:set>
                                    <p:animEffect transition="in" filter="dissolve">
                                      <p:cBhvr>
                                        <p:cTn id="7" dur="1000"/>
                                        <p:tgtEl>
                                          <p:spTgt spid="187">
                                            <p:bg/>
                                          </p:spTgt>
                                        </p:tgtEl>
                                      </p:cBhvr>
                                    </p:animEffect>
                                  </p:childTnLst>
                                </p:cTn>
                              </p:par>
                              <p:par>
                                <p:cTn id="8" presetID="9" presetClass="entr" presetSubtype="0" fill="hold" grpId="1" nodeType="withEffect">
                                  <p:stCondLst>
                                    <p:cond delay="0"/>
                                  </p:stCondLst>
                                  <p:iterate>
                                    <p:tmAbs val="0"/>
                                  </p:iterate>
                                  <p:childTnLst>
                                    <p:set>
                                      <p:cBhvr>
                                        <p:cTn id="9" fill="hold"/>
                                        <p:tgtEl>
                                          <p:spTgt spid="187">
                                            <p:txEl>
                                              <p:pRg st="0" end="0"/>
                                            </p:txEl>
                                          </p:spTgt>
                                        </p:tgtEl>
                                        <p:attrNameLst>
                                          <p:attrName>style.visibility</p:attrName>
                                        </p:attrNameLst>
                                      </p:cBhvr>
                                      <p:to>
                                        <p:strVal val="visible"/>
                                      </p:to>
                                    </p:set>
                                    <p:animEffect transition="in" filter="dissolve">
                                      <p:cBhvr>
                                        <p:cTn id="10" dur="1000"/>
                                        <p:tgtEl>
                                          <p:spTgt spid="1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87">
                                            <p:txEl>
                                              <p:pRg st="1" end="1"/>
                                            </p:txEl>
                                          </p:spTgt>
                                        </p:tgtEl>
                                        <p:attrNameLst>
                                          <p:attrName>style.visibility</p:attrName>
                                        </p:attrNameLst>
                                      </p:cBhvr>
                                      <p:to>
                                        <p:strVal val="visible"/>
                                      </p:to>
                                    </p:set>
                                    <p:animEffect transition="in" filter="dissolve">
                                      <p:cBhvr>
                                        <p:cTn id="15" dur="1000"/>
                                        <p:tgtEl>
                                          <p:spTgt spid="1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87">
                                            <p:txEl>
                                              <p:pRg st="2" end="2"/>
                                            </p:txEl>
                                          </p:spTgt>
                                        </p:tgtEl>
                                        <p:attrNameLst>
                                          <p:attrName>style.visibility</p:attrName>
                                        </p:attrNameLst>
                                      </p:cBhvr>
                                      <p:to>
                                        <p:strVal val="visible"/>
                                      </p:to>
                                    </p:set>
                                    <p:animEffect transition="in" filter="dissolve">
                                      <p:cBhvr>
                                        <p:cTn id="20" dur="1000"/>
                                        <p:tgtEl>
                                          <p:spTgt spid="18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87">
                                            <p:txEl>
                                              <p:pRg st="3" end="3"/>
                                            </p:txEl>
                                          </p:spTgt>
                                        </p:tgtEl>
                                        <p:attrNameLst>
                                          <p:attrName>style.visibility</p:attrName>
                                        </p:attrNameLst>
                                      </p:cBhvr>
                                      <p:to>
                                        <p:strVal val="visible"/>
                                      </p:to>
                                    </p:set>
                                    <p:animEffect transition="in" filter="dissolve">
                                      <p:cBhvr>
                                        <p:cTn id="25" dur="1000"/>
                                        <p:tgtEl>
                                          <p:spTgt spid="18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87">
                                            <p:txEl>
                                              <p:pRg st="4" end="4"/>
                                            </p:txEl>
                                          </p:spTgt>
                                        </p:tgtEl>
                                        <p:attrNameLst>
                                          <p:attrName>style.visibility</p:attrName>
                                        </p:attrNameLst>
                                      </p:cBhvr>
                                      <p:to>
                                        <p:strVal val="visible"/>
                                      </p:to>
                                    </p:set>
                                    <p:animEffect transition="in" filter="dissolve">
                                      <p:cBhvr>
                                        <p:cTn id="30" dur="1000"/>
                                        <p:tgtEl>
                                          <p:spTgt spid="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Minding our language"/>
          <p:cNvSpPr txBox="1">
            <a:spLocks noGrp="1"/>
          </p:cNvSpPr>
          <p:nvPr>
            <p:ph type="title"/>
          </p:nvPr>
        </p:nvSpPr>
        <p:spPr>
          <a:prstGeom prst="rect">
            <a:avLst/>
          </a:prstGeom>
        </p:spPr>
        <p:txBody>
          <a:bodyPr/>
          <a:lstStyle/>
          <a:p>
            <a:r>
              <a:t>Minding our language</a:t>
            </a:r>
          </a:p>
        </p:txBody>
      </p:sp>
      <p:sp>
        <p:nvSpPr>
          <p:cNvPr id="194" name="Religion &amp; Belief…"/>
          <p:cNvSpPr txBox="1">
            <a:spLocks noGrp="1"/>
          </p:cNvSpPr>
          <p:nvPr>
            <p:ph type="body" idx="1"/>
          </p:nvPr>
        </p:nvSpPr>
        <p:spPr>
          <a:prstGeom prst="rect">
            <a:avLst/>
          </a:prstGeom>
          <a:blipFill>
            <a:blip r:embed="rId3" cstate="email">
              <a:extLst>
                <a:ext uri="{28A0092B-C50C-407E-A947-70E740481C1C}">
                  <a14:useLocalDpi xmlns:a14="http://schemas.microsoft.com/office/drawing/2010/main"/>
                </a:ext>
              </a:extLst>
            </a:blip>
          </a:blipFill>
        </p:spPr>
        <p:txBody>
          <a:bodyPr/>
          <a:lstStyle/>
          <a:p>
            <a:pPr marL="0" lvl="1" indent="228600" algn="ctr">
              <a:spcBef>
                <a:spcPts val="0"/>
              </a:spcBef>
              <a:buClrTx/>
              <a:buSzTx/>
              <a:buFontTx/>
              <a:buNone/>
              <a:defRPr sz="6000">
                <a:solidFill>
                  <a:srgbClr val="FFFFFF"/>
                </a:solidFill>
              </a:defRPr>
            </a:pPr>
            <a:r>
              <a:t>Religion &amp; Belief</a:t>
            </a:r>
          </a:p>
          <a:p>
            <a:pPr marL="0" lvl="1" indent="228600" algn="ctr">
              <a:spcBef>
                <a:spcPts val="0"/>
              </a:spcBef>
              <a:buClrTx/>
              <a:buSzTx/>
              <a:buFontTx/>
              <a:buNone/>
              <a:defRPr sz="6000">
                <a:solidFill>
                  <a:srgbClr val="FFFFFF"/>
                </a:solidFill>
              </a:defRPr>
            </a:pPr>
            <a:endParaRPr/>
          </a:p>
          <a:p>
            <a:pPr marL="0" lvl="1" indent="228600" algn="ctr">
              <a:spcBef>
                <a:spcPts val="0"/>
              </a:spcBef>
              <a:buClrTx/>
              <a:buSzTx/>
              <a:buFontTx/>
              <a:buNone/>
              <a:defRPr sz="6000">
                <a:solidFill>
                  <a:srgbClr val="FFFFFF"/>
                </a:solidFill>
              </a:defRPr>
            </a:pPr>
            <a:r>
              <a:t>Spirituality &amp; Pastoral Care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193"/>
                                        </p:tgtEl>
                                        <p:attrNameLst>
                                          <p:attrName>style.visibility</p:attrName>
                                        </p:attrNameLst>
                                      </p:cBhvr>
                                      <p:to>
                                        <p:strVal val="visible"/>
                                      </p:to>
                                    </p:set>
                                    <p:anim calcmode="lin" valueType="num">
                                      <p:cBhvr>
                                        <p:cTn id="7" dur="1000" fill="hold"/>
                                        <p:tgtEl>
                                          <p:spTgt spid="193"/>
                                        </p:tgtEl>
                                        <p:attrNameLst>
                                          <p:attrName>ppt_x</p:attrName>
                                        </p:attrNameLst>
                                      </p:cBhvr>
                                      <p:tavLst>
                                        <p:tav tm="0">
                                          <p:val>
                                            <p:strVal val="0-#ppt_w/2"/>
                                          </p:val>
                                        </p:tav>
                                        <p:tav tm="100000">
                                          <p:val>
                                            <p:strVal val="#ppt_x"/>
                                          </p:val>
                                        </p:tav>
                                      </p:tavLst>
                                    </p:anim>
                                    <p:anim calcmode="lin" valueType="num">
                                      <p:cBhvr>
                                        <p:cTn id="8" dur="1000" fill="hold"/>
                                        <p:tgtEl>
                                          <p:spTgt spid="1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94">
                                            <p:bg/>
                                          </p:spTgt>
                                        </p:tgtEl>
                                        <p:attrNameLst>
                                          <p:attrName>style.visibility</p:attrName>
                                        </p:attrNameLst>
                                      </p:cBhvr>
                                      <p:to>
                                        <p:strVal val="visible"/>
                                      </p:to>
                                    </p:set>
                                    <p:animEffect transition="in" filter="dissolve">
                                      <p:cBhvr>
                                        <p:cTn id="13" dur="1000"/>
                                        <p:tgtEl>
                                          <p:spTgt spid="194">
                                            <p:bg/>
                                          </p:spTgt>
                                        </p:tgtEl>
                                      </p:cBhvr>
                                    </p:animEffect>
                                  </p:childTnLst>
                                </p:cTn>
                              </p:par>
                              <p:par>
                                <p:cTn id="14" presetID="9" presetClass="entr" presetSubtype="0" fill="hold" grpId="2" nodeType="withEffect">
                                  <p:stCondLst>
                                    <p:cond delay="0"/>
                                  </p:stCondLst>
                                  <p:iterate>
                                    <p:tmAbs val="0"/>
                                  </p:iterate>
                                  <p:childTnLst>
                                    <p:set>
                                      <p:cBhvr>
                                        <p:cTn id="15" fill="hold"/>
                                        <p:tgtEl>
                                          <p:spTgt spid="194">
                                            <p:txEl>
                                              <p:pRg st="0" end="0"/>
                                            </p:txEl>
                                          </p:spTgt>
                                        </p:tgtEl>
                                        <p:attrNameLst>
                                          <p:attrName>style.visibility</p:attrName>
                                        </p:attrNameLst>
                                      </p:cBhvr>
                                      <p:to>
                                        <p:strVal val="visible"/>
                                      </p:to>
                                    </p:set>
                                    <p:animEffect transition="in" filter="dissolve">
                                      <p:cBhvr>
                                        <p:cTn id="16" dur="1000"/>
                                        <p:tgtEl>
                                          <p:spTgt spid="19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94">
                                            <p:txEl>
                                              <p:pRg st="1" end="1"/>
                                            </p:txEl>
                                          </p:spTgt>
                                        </p:tgtEl>
                                        <p:attrNameLst>
                                          <p:attrName>style.visibility</p:attrName>
                                        </p:attrNameLst>
                                      </p:cBhvr>
                                      <p:to>
                                        <p:strVal val="visible"/>
                                      </p:to>
                                    </p:set>
                                    <p:animEffect transition="in" filter="dissolve">
                                      <p:cBhvr>
                                        <p:cTn id="21" dur="1000"/>
                                        <p:tgtEl>
                                          <p:spTgt spid="19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194">
                                            <p:txEl>
                                              <p:pRg st="2" end="2"/>
                                            </p:txEl>
                                          </p:spTgt>
                                        </p:tgtEl>
                                        <p:attrNameLst>
                                          <p:attrName>style.visibility</p:attrName>
                                        </p:attrNameLst>
                                      </p:cBhvr>
                                      <p:to>
                                        <p:strVal val="visible"/>
                                      </p:to>
                                    </p:set>
                                    <p:animEffect transition="in" filter="dissolve">
                                      <p:cBhvr>
                                        <p:cTn id="26" dur="1000"/>
                                        <p:tgtEl>
                                          <p:spTgt spid="19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2" nodeType="clickEffect">
                                  <p:stCondLst>
                                    <p:cond delay="0"/>
                                  </p:stCondLst>
                                  <p:iterate>
                                    <p:tmAbs val="0"/>
                                  </p:iterate>
                                  <p:childTnLst>
                                    <p:set>
                                      <p:cBhvr>
                                        <p:cTn id="30" fill="hold"/>
                                        <p:tgtEl>
                                          <p:spTgt spid="194">
                                            <p:txEl>
                                              <p:pRg st="3" end="3"/>
                                            </p:txEl>
                                          </p:spTgt>
                                        </p:tgtEl>
                                        <p:attrNameLst>
                                          <p:attrName>style.visibility</p:attrName>
                                        </p:attrNameLst>
                                      </p:cBhvr>
                                      <p:to>
                                        <p:strVal val="visible"/>
                                      </p:to>
                                    </p:set>
                                    <p:animEffect transition="in" filter="dissolve">
                                      <p:cBhvr>
                                        <p:cTn id="31" dur="1000"/>
                                        <p:tgtEl>
                                          <p:spTgt spid="19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fill="hold" grpId="4" nodeType="clickEffect">
                                  <p:stCondLst>
                                    <p:cond delay="0"/>
                                  </p:stCondLst>
                                  <p:childTnLst>
                                    <p:set>
                                      <p:cBhvr>
                                        <p:cTn id="35" dur="indefinite" fill="hold"/>
                                        <p:tgtEl>
                                          <p:spTgt spid="193"/>
                                        </p:tgtEl>
                                        <p:attrNameLst>
                                          <p:attrName>style.opacity</p:attrName>
                                        </p:attrNameLst>
                                      </p:cBhvr>
                                      <p:to>
                                        <p:strVal val="0.50"/>
                                      </p:to>
                                    </p:set>
                                    <p:animEffect filter="image" prLst="opacity: 0.50; ">
                                      <p:cBhvr>
                                        <p:cTn id="36" dur="indefinite" fill="hold"/>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P spid="193" grpId="4" animBg="1" advAuto="0"/>
      <p:bldP spid="194" grpId="2"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805</Words>
  <Application>Microsoft Office PowerPoint</Application>
  <PresentationFormat>Custom</PresentationFormat>
  <Paragraphs>96</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Editorial</vt:lpstr>
      <vt:lpstr>Practical Issues for  Chaplaincy Moving Forward</vt:lpstr>
      <vt:lpstr>Context</vt:lpstr>
      <vt:lpstr>PowerPoint Presentation</vt:lpstr>
      <vt:lpstr>The transformation of age -  physical and spiritual</vt:lpstr>
      <vt:lpstr>The Significance of Dementia</vt:lpstr>
      <vt:lpstr>Moving Forwards - drivers</vt:lpstr>
      <vt:lpstr>NHS guidance 2009</vt:lpstr>
      <vt:lpstr>What is the legal position?</vt:lpstr>
      <vt:lpstr>Minding our language</vt:lpstr>
      <vt:lpstr>PowerPoint Presentation</vt:lpstr>
      <vt:lpstr>PowerPoint Presentation</vt:lpstr>
      <vt:lpstr>It’s complicated</vt:lpstr>
      <vt:lpstr>PowerPoint Presentation</vt:lpstr>
      <vt:lpstr>Research, training &amp; Innovation</vt:lpstr>
      <vt:lpstr>Pathways into chaplaincy</vt:lpstr>
      <vt:lpstr>Promoting what’s unique about chaplaincy</vt:lpstr>
      <vt:lpstr>Comms: ordinary yet unusual</vt:lpstr>
      <vt:lpstr>So what?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Issues for  Chaplaincy Moving Forward</dc:title>
  <dc:creator>Chris Swift</dc:creator>
  <cp:lastModifiedBy>Mike Rattenbury</cp:lastModifiedBy>
  <cp:revision>5</cp:revision>
  <dcterms:modified xsi:type="dcterms:W3CDTF">2019-05-15T09:54:21Z</dcterms:modified>
</cp:coreProperties>
</file>