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5" r:id="rId2"/>
    <p:sldId id="267" r:id="rId3"/>
    <p:sldId id="266" r:id="rId4"/>
    <p:sldId id="268" r:id="rId5"/>
    <p:sldId id="261" r:id="rId6"/>
    <p:sldId id="269" r:id="rId7"/>
    <p:sldId id="257" r:id="rId8"/>
    <p:sldId id="262" r:id="rId9"/>
    <p:sldId id="263" r:id="rId10"/>
    <p:sldId id="280" r:id="rId11"/>
    <p:sldId id="277" r:id="rId12"/>
    <p:sldId id="276" r:id="rId13"/>
    <p:sldId id="274" r:id="rId14"/>
    <p:sldId id="278" r:id="rId15"/>
    <p:sldId id="279" r:id="rId1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p:scale>
          <a:sx n="90" d="100"/>
          <a:sy n="90" d="100"/>
        </p:scale>
        <p:origin x="-173" y="-24"/>
      </p:cViewPr>
      <p:guideLst>
        <p:guide orient="horz" pos="2160"/>
        <p:guide pos="3840"/>
      </p:guideLst>
    </p:cSldViewPr>
  </p:slideViewPr>
  <p:notesTextViewPr>
    <p:cViewPr>
      <p:scale>
        <a:sx n="1" d="1"/>
        <a:sy n="1" d="1"/>
      </p:scale>
      <p:origin x="0" y="0"/>
    </p:cViewPr>
  </p:notesTextViewPr>
  <p:sorterViewPr>
    <p:cViewPr>
      <p:scale>
        <a:sx n="100" d="100"/>
        <a:sy n="100" d="100"/>
      </p:scale>
      <p:origin x="0" y="251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or Carville" userId="S::c.carville@reading.ac.uk::a9b488bd-0d91-455e-a8a8-f70ccf8b8c98" providerId="AD" clId="Web-{5CF36525-0BF6-7D2F-60E7-4BED93FA20A1}"/>
    <pc:docChg chg="addSld delSld modSld">
      <pc:chgData name="Conor Carville" userId="S::c.carville@reading.ac.uk::a9b488bd-0d91-455e-a8a8-f70ccf8b8c98" providerId="AD" clId="Web-{5CF36525-0BF6-7D2F-60E7-4BED93FA20A1}" dt="2019-05-09T16:56:41.586" v="330"/>
      <pc:docMkLst>
        <pc:docMk/>
      </pc:docMkLst>
      <pc:sldChg chg="del">
        <pc:chgData name="Conor Carville" userId="S::c.carville@reading.ac.uk::a9b488bd-0d91-455e-a8a8-f70ccf8b8c98" providerId="AD" clId="Web-{5CF36525-0BF6-7D2F-60E7-4BED93FA20A1}" dt="2019-05-09T15:25:50.166" v="13"/>
        <pc:sldMkLst>
          <pc:docMk/>
          <pc:sldMk cId="109857222" sldId="256"/>
        </pc:sldMkLst>
      </pc:sldChg>
      <pc:sldChg chg="add">
        <pc:chgData name="Conor Carville" userId="S::c.carville@reading.ac.uk::a9b488bd-0d91-455e-a8a8-f70ccf8b8c98" providerId="AD" clId="Web-{5CF36525-0BF6-7D2F-60E7-4BED93FA20A1}" dt="2019-05-09T15:09:36.218" v="0"/>
        <pc:sldMkLst>
          <pc:docMk/>
          <pc:sldMk cId="2524934945" sldId="257"/>
        </pc:sldMkLst>
      </pc:sldChg>
      <pc:sldChg chg="new del">
        <pc:chgData name="Conor Carville" userId="S::c.carville@reading.ac.uk::a9b488bd-0d91-455e-a8a8-f70ccf8b8c98" providerId="AD" clId="Web-{5CF36525-0BF6-7D2F-60E7-4BED93FA20A1}" dt="2019-05-09T15:11:35.608" v="4"/>
        <pc:sldMkLst>
          <pc:docMk/>
          <pc:sldMk cId="2742153379" sldId="258"/>
        </pc:sldMkLst>
      </pc:sldChg>
      <pc:sldChg chg="add del">
        <pc:chgData name="Conor Carville" userId="S::c.carville@reading.ac.uk::a9b488bd-0d91-455e-a8a8-f70ccf8b8c98" providerId="AD" clId="Web-{5CF36525-0BF6-7D2F-60E7-4BED93FA20A1}" dt="2019-05-09T16:41:00.814" v="166"/>
        <pc:sldMkLst>
          <pc:docMk/>
          <pc:sldMk cId="273533650" sldId="259"/>
        </pc:sldMkLst>
      </pc:sldChg>
      <pc:sldChg chg="add del">
        <pc:chgData name="Conor Carville" userId="S::c.carville@reading.ac.uk::a9b488bd-0d91-455e-a8a8-f70ccf8b8c98" providerId="AD" clId="Web-{5CF36525-0BF6-7D2F-60E7-4BED93FA20A1}" dt="2019-05-09T15:12:01.358" v="6"/>
        <pc:sldMkLst>
          <pc:docMk/>
          <pc:sldMk cId="1972682389" sldId="260"/>
        </pc:sldMkLst>
      </pc:sldChg>
      <pc:sldChg chg="add replId">
        <pc:chgData name="Conor Carville" userId="S::c.carville@reading.ac.uk::a9b488bd-0d91-455e-a8a8-f70ccf8b8c98" providerId="AD" clId="Web-{5CF36525-0BF6-7D2F-60E7-4BED93FA20A1}" dt="2019-05-09T15:11:50.530" v="5"/>
        <pc:sldMkLst>
          <pc:docMk/>
          <pc:sldMk cId="3844668074" sldId="261"/>
        </pc:sldMkLst>
      </pc:sldChg>
      <pc:sldChg chg="add">
        <pc:chgData name="Conor Carville" userId="S::c.carville@reading.ac.uk::a9b488bd-0d91-455e-a8a8-f70ccf8b8c98" providerId="AD" clId="Web-{5CF36525-0BF6-7D2F-60E7-4BED93FA20A1}" dt="2019-05-09T15:15:51.764" v="7"/>
        <pc:sldMkLst>
          <pc:docMk/>
          <pc:sldMk cId="2347920110" sldId="262"/>
        </pc:sldMkLst>
      </pc:sldChg>
      <pc:sldChg chg="add">
        <pc:chgData name="Conor Carville" userId="S::c.carville@reading.ac.uk::a9b488bd-0d91-455e-a8a8-f70ccf8b8c98" providerId="AD" clId="Web-{5CF36525-0BF6-7D2F-60E7-4BED93FA20A1}" dt="2019-05-09T15:16:16.795" v="8"/>
        <pc:sldMkLst>
          <pc:docMk/>
          <pc:sldMk cId="3177372052" sldId="263"/>
        </pc:sldMkLst>
      </pc:sldChg>
      <pc:sldChg chg="add del">
        <pc:chgData name="Conor Carville" userId="S::c.carville@reading.ac.uk::a9b488bd-0d91-455e-a8a8-f70ccf8b8c98" providerId="AD" clId="Web-{5CF36525-0BF6-7D2F-60E7-4BED93FA20A1}" dt="2019-05-09T16:56:41.586" v="330"/>
        <pc:sldMkLst>
          <pc:docMk/>
          <pc:sldMk cId="3062695807" sldId="264"/>
        </pc:sldMkLst>
      </pc:sldChg>
      <pc:sldChg chg="add">
        <pc:chgData name="Conor Carville" userId="S::c.carville@reading.ac.uk::a9b488bd-0d91-455e-a8a8-f70ccf8b8c98" providerId="AD" clId="Web-{5CF36525-0BF6-7D2F-60E7-4BED93FA20A1}" dt="2019-05-09T15:22:43.399" v="10"/>
        <pc:sldMkLst>
          <pc:docMk/>
          <pc:sldMk cId="1941263501" sldId="265"/>
        </pc:sldMkLst>
      </pc:sldChg>
      <pc:sldChg chg="add">
        <pc:chgData name="Conor Carville" userId="S::c.carville@reading.ac.uk::a9b488bd-0d91-455e-a8a8-f70ccf8b8c98" providerId="AD" clId="Web-{5CF36525-0BF6-7D2F-60E7-4BED93FA20A1}" dt="2019-05-09T15:23:33.306" v="11"/>
        <pc:sldMkLst>
          <pc:docMk/>
          <pc:sldMk cId="343817683" sldId="266"/>
        </pc:sldMkLst>
      </pc:sldChg>
      <pc:sldChg chg="add">
        <pc:chgData name="Conor Carville" userId="S::c.carville@reading.ac.uk::a9b488bd-0d91-455e-a8a8-f70ccf8b8c98" providerId="AD" clId="Web-{5CF36525-0BF6-7D2F-60E7-4BED93FA20A1}" dt="2019-05-09T15:23:50.244" v="12"/>
        <pc:sldMkLst>
          <pc:docMk/>
          <pc:sldMk cId="3035719391" sldId="267"/>
        </pc:sldMkLst>
      </pc:sldChg>
      <pc:sldChg chg="modSp new">
        <pc:chgData name="Conor Carville" userId="S::c.carville@reading.ac.uk::a9b488bd-0d91-455e-a8a8-f70ccf8b8c98" providerId="AD" clId="Web-{5CF36525-0BF6-7D2F-60E7-4BED93FA20A1}" dt="2019-05-09T16:53:28.131" v="326" actId="20577"/>
        <pc:sldMkLst>
          <pc:docMk/>
          <pc:sldMk cId="2359663230" sldId="268"/>
        </pc:sldMkLst>
        <pc:spChg chg="mod">
          <ac:chgData name="Conor Carville" userId="S::c.carville@reading.ac.uk::a9b488bd-0d91-455e-a8a8-f70ccf8b8c98" providerId="AD" clId="Web-{5CF36525-0BF6-7D2F-60E7-4BED93FA20A1}" dt="2019-05-09T16:53:28.131" v="326" actId="20577"/>
          <ac:spMkLst>
            <pc:docMk/>
            <pc:sldMk cId="2359663230" sldId="268"/>
            <ac:spMk id="2" creationId="{DAB838D5-54ED-4CCF-BF0E-F0E6638B26C6}"/>
          </ac:spMkLst>
        </pc:spChg>
        <pc:spChg chg="mod">
          <ac:chgData name="Conor Carville" userId="S::c.carville@reading.ac.uk::a9b488bd-0d91-455e-a8a8-f70ccf8b8c98" providerId="AD" clId="Web-{5CF36525-0BF6-7D2F-60E7-4BED93FA20A1}" dt="2019-05-09T16:31:55.170" v="78" actId="20577"/>
          <ac:spMkLst>
            <pc:docMk/>
            <pc:sldMk cId="2359663230" sldId="268"/>
            <ac:spMk id="3" creationId="{9F917E60-9F20-4A45-855B-A97464FFF5AC}"/>
          </ac:spMkLst>
        </pc:spChg>
        <pc:spChg chg="mod">
          <ac:chgData name="Conor Carville" userId="S::c.carville@reading.ac.uk::a9b488bd-0d91-455e-a8a8-f70ccf8b8c98" providerId="AD" clId="Web-{5CF36525-0BF6-7D2F-60E7-4BED93FA20A1}" dt="2019-05-09T16:32:13.967" v="139" actId="20577"/>
          <ac:spMkLst>
            <pc:docMk/>
            <pc:sldMk cId="2359663230" sldId="268"/>
            <ac:spMk id="4" creationId="{0192187F-8094-4FB3-A223-4E9FEE722383}"/>
          </ac:spMkLst>
        </pc:spChg>
      </pc:sldChg>
      <pc:sldChg chg="new del">
        <pc:chgData name="Conor Carville" userId="S::c.carville@reading.ac.uk::a9b488bd-0d91-455e-a8a8-f70ccf8b8c98" providerId="AD" clId="Web-{5CF36525-0BF6-7D2F-60E7-4BED93FA20A1}" dt="2019-05-09T16:36:56.563" v="149"/>
        <pc:sldMkLst>
          <pc:docMk/>
          <pc:sldMk cId="3944598663" sldId="269"/>
        </pc:sldMkLst>
      </pc:sldChg>
      <pc:sldChg chg="modSp new">
        <pc:chgData name="Conor Carville" userId="S::c.carville@reading.ac.uk::a9b488bd-0d91-455e-a8a8-f70ccf8b8c98" providerId="AD" clId="Web-{5CF36525-0BF6-7D2F-60E7-4BED93FA20A1}" dt="2019-05-09T16:52:48.834" v="307" actId="20577"/>
        <pc:sldMkLst>
          <pc:docMk/>
          <pc:sldMk cId="4245015494" sldId="269"/>
        </pc:sldMkLst>
        <pc:spChg chg="mod">
          <ac:chgData name="Conor Carville" userId="S::c.carville@reading.ac.uk::a9b488bd-0d91-455e-a8a8-f70ccf8b8c98" providerId="AD" clId="Web-{5CF36525-0BF6-7D2F-60E7-4BED93FA20A1}" dt="2019-05-09T16:52:48.834" v="307" actId="20577"/>
          <ac:spMkLst>
            <pc:docMk/>
            <pc:sldMk cId="4245015494" sldId="269"/>
            <ac:spMk id="2" creationId="{01CE269F-E5E7-4B40-B48D-10ECA74A4FCB}"/>
          </ac:spMkLst>
        </pc:spChg>
        <pc:spChg chg="mod">
          <ac:chgData name="Conor Carville" userId="S::c.carville@reading.ac.uk::a9b488bd-0d91-455e-a8a8-f70ccf8b8c98" providerId="AD" clId="Web-{5CF36525-0BF6-7D2F-60E7-4BED93FA20A1}" dt="2019-05-09T16:37:20.250" v="151" actId="20577"/>
          <ac:spMkLst>
            <pc:docMk/>
            <pc:sldMk cId="4245015494" sldId="269"/>
            <ac:spMk id="3" creationId="{0649E1D2-FA46-48D7-A0A4-3EC81C82D115}"/>
          </ac:spMkLst>
        </pc:spChg>
      </pc:sldChg>
      <pc:sldChg chg="modSp new del">
        <pc:chgData name="Conor Carville" userId="S::c.carville@reading.ac.uk::a9b488bd-0d91-455e-a8a8-f70ccf8b8c98" providerId="AD" clId="Web-{5CF36525-0BF6-7D2F-60E7-4BED93FA20A1}" dt="2019-05-09T16:41:50.518" v="169"/>
        <pc:sldMkLst>
          <pc:docMk/>
          <pc:sldMk cId="210447075" sldId="270"/>
        </pc:sldMkLst>
        <pc:spChg chg="mod">
          <ac:chgData name="Conor Carville" userId="S::c.carville@reading.ac.uk::a9b488bd-0d91-455e-a8a8-f70ccf8b8c98" providerId="AD" clId="Web-{5CF36525-0BF6-7D2F-60E7-4BED93FA20A1}" dt="2019-05-09T16:37:58.219" v="156" actId="20577"/>
          <ac:spMkLst>
            <pc:docMk/>
            <pc:sldMk cId="210447075" sldId="270"/>
            <ac:spMk id="3" creationId="{7CBADE64-4BEA-4CA3-81EC-1742BC879FB8}"/>
          </ac:spMkLst>
        </pc:spChg>
      </pc:sldChg>
      <pc:sldChg chg="modSp new del">
        <pc:chgData name="Conor Carville" userId="S::c.carville@reading.ac.uk::a9b488bd-0d91-455e-a8a8-f70ccf8b8c98" providerId="AD" clId="Web-{5CF36525-0BF6-7D2F-60E7-4BED93FA20A1}" dt="2019-05-09T16:36:56.563" v="148"/>
        <pc:sldMkLst>
          <pc:docMk/>
          <pc:sldMk cId="295378117" sldId="270"/>
        </pc:sldMkLst>
        <pc:spChg chg="mod">
          <ac:chgData name="Conor Carville" userId="S::c.carville@reading.ac.uk::a9b488bd-0d91-455e-a8a8-f70ccf8b8c98" providerId="AD" clId="Web-{5CF36525-0BF6-7D2F-60E7-4BED93FA20A1}" dt="2019-05-09T16:36:50" v="146" actId="20577"/>
          <ac:spMkLst>
            <pc:docMk/>
            <pc:sldMk cId="295378117" sldId="270"/>
            <ac:spMk id="3" creationId="{FB775BD8-551D-4AF0-8084-BDA0EA83FF4E}"/>
          </ac:spMkLst>
        </pc:spChg>
      </pc:sldChg>
      <pc:sldChg chg="modSp new del">
        <pc:chgData name="Conor Carville" userId="S::c.carville@reading.ac.uk::a9b488bd-0d91-455e-a8a8-f70ccf8b8c98" providerId="AD" clId="Web-{5CF36525-0BF6-7D2F-60E7-4BED93FA20A1}" dt="2019-05-09T16:44:59.113" v="173"/>
        <pc:sldMkLst>
          <pc:docMk/>
          <pc:sldMk cId="2167141675" sldId="271"/>
        </pc:sldMkLst>
        <pc:spChg chg="mod">
          <ac:chgData name="Conor Carville" userId="S::c.carville@reading.ac.uk::a9b488bd-0d91-455e-a8a8-f70ccf8b8c98" providerId="AD" clId="Web-{5CF36525-0BF6-7D2F-60E7-4BED93FA20A1}" dt="2019-05-09T16:39:26.454" v="159" actId="20577"/>
          <ac:spMkLst>
            <pc:docMk/>
            <pc:sldMk cId="2167141675" sldId="271"/>
            <ac:spMk id="3" creationId="{49BF81B8-BFD0-4CE9-865C-9A9721B27683}"/>
          </ac:spMkLst>
        </pc:spChg>
      </pc:sldChg>
      <pc:sldChg chg="add del replId">
        <pc:chgData name="Conor Carville" userId="S::c.carville@reading.ac.uk::a9b488bd-0d91-455e-a8a8-f70ccf8b8c98" providerId="AD" clId="Web-{5CF36525-0BF6-7D2F-60E7-4BED93FA20A1}" dt="2019-05-09T16:40:25.502" v="164"/>
        <pc:sldMkLst>
          <pc:docMk/>
          <pc:sldMk cId="1955232232" sldId="272"/>
        </pc:sldMkLst>
      </pc:sldChg>
      <pc:sldChg chg="add del replId">
        <pc:chgData name="Conor Carville" userId="S::c.carville@reading.ac.uk::a9b488bd-0d91-455e-a8a8-f70ccf8b8c98" providerId="AD" clId="Web-{5CF36525-0BF6-7D2F-60E7-4BED93FA20A1}" dt="2019-05-09T16:41:29.752" v="168"/>
        <pc:sldMkLst>
          <pc:docMk/>
          <pc:sldMk cId="499962440" sldId="273"/>
        </pc:sldMkLst>
      </pc:sldChg>
      <pc:sldChg chg="add replId">
        <pc:chgData name="Conor Carville" userId="S::c.carville@reading.ac.uk::a9b488bd-0d91-455e-a8a8-f70ccf8b8c98" providerId="AD" clId="Web-{5CF36525-0BF6-7D2F-60E7-4BED93FA20A1}" dt="2019-05-09T16:40:47.845" v="165"/>
        <pc:sldMkLst>
          <pc:docMk/>
          <pc:sldMk cId="3134015024" sldId="274"/>
        </pc:sldMkLst>
      </pc:sldChg>
      <pc:sldChg chg="add del replId">
        <pc:chgData name="Conor Carville" userId="S::c.carville@reading.ac.uk::a9b488bd-0d91-455e-a8a8-f70ccf8b8c98" providerId="AD" clId="Web-{5CF36525-0BF6-7D2F-60E7-4BED93FA20A1}" dt="2019-05-09T16:44:43.800" v="172"/>
        <pc:sldMkLst>
          <pc:docMk/>
          <pc:sldMk cId="1374951663" sldId="275"/>
        </pc:sldMkLst>
      </pc:sldChg>
      <pc:sldChg chg="modSp add replId">
        <pc:chgData name="Conor Carville" userId="S::c.carville@reading.ac.uk::a9b488bd-0d91-455e-a8a8-f70ccf8b8c98" providerId="AD" clId="Web-{5CF36525-0BF6-7D2F-60E7-4BED93FA20A1}" dt="2019-05-09T16:52:37.319" v="295" actId="20577"/>
        <pc:sldMkLst>
          <pc:docMk/>
          <pc:sldMk cId="95050403" sldId="276"/>
        </pc:sldMkLst>
        <pc:spChg chg="mod">
          <ac:chgData name="Conor Carville" userId="S::c.carville@reading.ac.uk::a9b488bd-0d91-455e-a8a8-f70ccf8b8c98" providerId="AD" clId="Web-{5CF36525-0BF6-7D2F-60E7-4BED93FA20A1}" dt="2019-05-09T16:52:37.319" v="295" actId="20577"/>
          <ac:spMkLst>
            <pc:docMk/>
            <pc:sldMk cId="95050403" sldId="276"/>
            <ac:spMk id="2" creationId="{65BED3C4-35DE-4FA9-B57A-9218529A42E4}"/>
          </ac:spMkLst>
        </pc:spChg>
      </pc:sldChg>
      <pc:sldChg chg="modSp add replId">
        <pc:chgData name="Conor Carville" userId="S::c.carville@reading.ac.uk::a9b488bd-0d91-455e-a8a8-f70ccf8b8c98" providerId="AD" clId="Web-{5CF36525-0BF6-7D2F-60E7-4BED93FA20A1}" dt="2019-05-09T16:52:22.381" v="280" actId="20577"/>
        <pc:sldMkLst>
          <pc:docMk/>
          <pc:sldMk cId="2911566720" sldId="277"/>
        </pc:sldMkLst>
        <pc:spChg chg="mod">
          <ac:chgData name="Conor Carville" userId="S::c.carville@reading.ac.uk::a9b488bd-0d91-455e-a8a8-f70ccf8b8c98" providerId="AD" clId="Web-{5CF36525-0BF6-7D2F-60E7-4BED93FA20A1}" dt="2019-05-09T16:52:22.381" v="280" actId="20577"/>
          <ac:spMkLst>
            <pc:docMk/>
            <pc:sldMk cId="2911566720" sldId="277"/>
            <ac:spMk id="2" creationId="{C73CD264-E01B-40A1-8A7A-CBB4FCDD02D1}"/>
          </ac:spMkLst>
        </pc:spChg>
      </pc:sldChg>
      <pc:sldChg chg="modSp new">
        <pc:chgData name="Conor Carville" userId="S::c.carville@reading.ac.uk::a9b488bd-0d91-455e-a8a8-f70ccf8b8c98" providerId="AD" clId="Web-{5CF36525-0BF6-7D2F-60E7-4BED93FA20A1}" dt="2019-05-09T16:51:50.646" v="242" actId="20577"/>
        <pc:sldMkLst>
          <pc:docMk/>
          <pc:sldMk cId="3538121402" sldId="278"/>
        </pc:sldMkLst>
        <pc:spChg chg="mod">
          <ac:chgData name="Conor Carville" userId="S::c.carville@reading.ac.uk::a9b488bd-0d91-455e-a8a8-f70ccf8b8c98" providerId="AD" clId="Web-{5CF36525-0BF6-7D2F-60E7-4BED93FA20A1}" dt="2019-05-09T16:51:50.646" v="242" actId="20577"/>
          <ac:spMkLst>
            <pc:docMk/>
            <pc:sldMk cId="3538121402" sldId="278"/>
            <ac:spMk id="2" creationId="{666D86A1-9371-4D9C-9579-7EF022F16BA1}"/>
          </ac:spMkLst>
        </pc:spChg>
        <pc:spChg chg="mod">
          <ac:chgData name="Conor Carville" userId="S::c.carville@reading.ac.uk::a9b488bd-0d91-455e-a8a8-f70ccf8b8c98" providerId="AD" clId="Web-{5CF36525-0BF6-7D2F-60E7-4BED93FA20A1}" dt="2019-05-09T16:45:47.472" v="176" actId="20577"/>
          <ac:spMkLst>
            <pc:docMk/>
            <pc:sldMk cId="3538121402" sldId="278"/>
            <ac:spMk id="3" creationId="{9DD91950-B77C-4EF7-B250-861C415AEC20}"/>
          </ac:spMkLst>
        </pc:spChg>
      </pc:sldChg>
      <pc:sldChg chg="modSp new">
        <pc:chgData name="Conor Carville" userId="S::c.carville@reading.ac.uk::a9b488bd-0d91-455e-a8a8-f70ccf8b8c98" providerId="AD" clId="Web-{5CF36525-0BF6-7D2F-60E7-4BED93FA20A1}" dt="2019-05-09T16:50:36.990" v="231" actId="20577"/>
        <pc:sldMkLst>
          <pc:docMk/>
          <pc:sldMk cId="3506590685" sldId="279"/>
        </pc:sldMkLst>
        <pc:spChg chg="mod">
          <ac:chgData name="Conor Carville" userId="S::c.carville@reading.ac.uk::a9b488bd-0d91-455e-a8a8-f70ccf8b8c98" providerId="AD" clId="Web-{5CF36525-0BF6-7D2F-60E7-4BED93FA20A1}" dt="2019-05-09T16:49:27.692" v="205" actId="20577"/>
          <ac:spMkLst>
            <pc:docMk/>
            <pc:sldMk cId="3506590685" sldId="279"/>
            <ac:spMk id="2" creationId="{08FE7239-B3D1-4D21-81E5-0DEB9DB74CB3}"/>
          </ac:spMkLst>
        </pc:spChg>
        <pc:spChg chg="mod">
          <ac:chgData name="Conor Carville" userId="S::c.carville@reading.ac.uk::a9b488bd-0d91-455e-a8a8-f70ccf8b8c98" providerId="AD" clId="Web-{5CF36525-0BF6-7D2F-60E7-4BED93FA20A1}" dt="2019-05-09T16:50:36.990" v="231" actId="20577"/>
          <ac:spMkLst>
            <pc:docMk/>
            <pc:sldMk cId="3506590685" sldId="279"/>
            <ac:spMk id="3" creationId="{D009729E-D5A6-458A-829C-F55AF0A1338E}"/>
          </ac:spMkLst>
        </pc:spChg>
      </pc:sldChg>
      <pc:sldChg chg="add replId">
        <pc:chgData name="Conor Carville" userId="S::c.carville@reading.ac.uk::a9b488bd-0d91-455e-a8a8-f70ccf8b8c98" providerId="AD" clId="Web-{5CF36525-0BF6-7D2F-60E7-4BED93FA20A1}" dt="2019-05-09T16:56:36.429" v="329"/>
        <pc:sldMkLst>
          <pc:docMk/>
          <pc:sldMk cId="1750860115" sldId="28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C83A91-ECBC-4BA3-B15A-6032825FCF68}" type="datetimeFigureOut">
              <a:rPr lang="en-GB" smtClean="0"/>
              <a:t>15/05/2019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AE4119-531F-4FB5-9EE5-6E5F870A4EA7}" type="slidenum">
              <a:rPr lang="en-GB" smtClean="0"/>
              <a:t>‹#›</a:t>
            </a:fld>
            <a:endParaRPr lang="en-GB"/>
          </a:p>
        </p:txBody>
      </p:sp>
    </p:spTree>
    <p:extLst>
      <p:ext uri="{BB962C8B-B14F-4D97-AF65-F5344CB8AC3E}">
        <p14:creationId xmlns:p14="http://schemas.microsoft.com/office/powerpoint/2010/main" val="1218893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15/05/2019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15/05/2019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15/05/2019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15/05/2019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15/05/2019</a:t>
            </a:fld>
            <a:endParaRPr lang="en-GB"/>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ommons.wikimedia.org/wiki/File:Ma%C3%AEtre_de_Delft_Triptyque_Crucifixion_-_National_Gallery.jpg" TargetMode="External"/><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hyperlink" Target="https://creativecommons.org/licenses/by-sa/3.0/"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A07C1B-00EB-412F-A8B0-357BF92448C6}"/>
              </a:ext>
            </a:extLst>
          </p:cNvPr>
          <p:cNvSpPr>
            <a:spLocks noGrp="1"/>
          </p:cNvSpPr>
          <p:nvPr>
            <p:ph type="title"/>
          </p:nvPr>
        </p:nvSpPr>
        <p:spPr>
          <a:xfrm>
            <a:off x="685800" y="76200"/>
            <a:ext cx="6254496" cy="1447800"/>
          </a:xfrm>
        </p:spPr>
        <p:txBody>
          <a:bodyPr>
            <a:normAutofit fontScale="90000"/>
          </a:bodyPr>
          <a:lstStyle/>
          <a:p>
            <a:r>
              <a:rPr lang="en-US" dirty="0">
                <a:cs typeface="Calibri Light"/>
              </a:rPr>
              <a:t>Dying Well: Beckett, Writing and the History of Care. </a:t>
            </a:r>
          </a:p>
        </p:txBody>
      </p:sp>
      <p:sp>
        <p:nvSpPr>
          <p:cNvPr id="9" name="Content Placeholder 8">
            <a:extLst>
              <a:ext uri="{FF2B5EF4-FFF2-40B4-BE49-F238E27FC236}">
                <a16:creationId xmlns:a16="http://schemas.microsoft.com/office/drawing/2014/main" xmlns="" id="{FEC01A80-4989-4D06-82FE-0A74B09D83A8}"/>
              </a:ext>
            </a:extLst>
          </p:cNvPr>
          <p:cNvSpPr>
            <a:spLocks noGrp="1"/>
          </p:cNvSpPr>
          <p:nvPr>
            <p:ph idx="1"/>
          </p:nvPr>
        </p:nvSpPr>
        <p:spPr>
          <a:xfrm>
            <a:off x="135467" y="1574800"/>
            <a:ext cx="7416800" cy="5223934"/>
          </a:xfrm>
        </p:spPr>
        <p:txBody>
          <a:bodyPr vert="horz" lIns="91440" tIns="45720" rIns="91440" bIns="45720" rtlCol="0" anchor="t">
            <a:normAutofit/>
          </a:bodyPr>
          <a:lstStyle/>
          <a:p>
            <a:r>
              <a:rPr lang="en-US" dirty="0">
                <a:cs typeface="Calibri"/>
              </a:rPr>
              <a:t>Literary, Historical and Practice-based </a:t>
            </a:r>
            <a:r>
              <a:rPr lang="en-US" dirty="0" smtClean="0">
                <a:cs typeface="Calibri"/>
              </a:rPr>
              <a:t>research</a:t>
            </a:r>
            <a:r>
              <a:rPr lang="en-US" dirty="0">
                <a:cs typeface="Calibri"/>
              </a:rPr>
              <a:t>  </a:t>
            </a:r>
          </a:p>
          <a:p>
            <a:r>
              <a:rPr lang="en-US" dirty="0">
                <a:cs typeface="Calibri"/>
              </a:rPr>
              <a:t>AHRC Standard Grant </a:t>
            </a:r>
            <a:endParaRPr lang="en-US" sz="3200" dirty="0"/>
          </a:p>
          <a:p>
            <a:r>
              <a:rPr lang="en-US" dirty="0">
                <a:cs typeface="Calibri"/>
              </a:rPr>
              <a:t>In Collaboration with the Association of Hospice and Palliative Care Chaplains </a:t>
            </a:r>
          </a:p>
          <a:p>
            <a:r>
              <a:rPr lang="en-US" dirty="0">
                <a:cs typeface="Calibri"/>
              </a:rPr>
              <a:t>3 Years</a:t>
            </a:r>
          </a:p>
          <a:p>
            <a:r>
              <a:rPr lang="en-US" dirty="0">
                <a:cs typeface="Calibri"/>
              </a:rPr>
              <a:t>PI: </a:t>
            </a:r>
            <a:r>
              <a:rPr lang="en-US" dirty="0" err="1">
                <a:cs typeface="Calibri"/>
              </a:rPr>
              <a:t>Conor</a:t>
            </a:r>
            <a:r>
              <a:rPr lang="en-US" dirty="0">
                <a:cs typeface="Calibri"/>
              </a:rPr>
              <a:t> Carville, Reading. </a:t>
            </a:r>
          </a:p>
          <a:p>
            <a:r>
              <a:rPr lang="en-US" dirty="0">
                <a:cs typeface="Calibri"/>
              </a:rPr>
              <a:t>CI: Siobhan Campbell, Open University. </a:t>
            </a:r>
          </a:p>
          <a:p>
            <a:r>
              <a:rPr lang="en-US" dirty="0">
                <a:cs typeface="Calibri"/>
              </a:rPr>
              <a:t>4 Literary-Historical Essays</a:t>
            </a:r>
          </a:p>
          <a:p>
            <a:r>
              <a:rPr lang="en-US" dirty="0">
                <a:cs typeface="Calibri"/>
              </a:rPr>
              <a:t>4 Practice-based Research Essays. </a:t>
            </a:r>
          </a:p>
          <a:p>
            <a:r>
              <a:rPr lang="en-US" dirty="0">
                <a:cs typeface="Calibri"/>
              </a:rPr>
              <a:t>Workshop Pack for Health Sector. </a:t>
            </a:r>
          </a:p>
          <a:p>
            <a:endParaRPr lang="en-US" sz="2400" dirty="0">
              <a:cs typeface="Calibri"/>
            </a:endParaRPr>
          </a:p>
        </p:txBody>
      </p:sp>
      <p:pic>
        <p:nvPicPr>
          <p:cNvPr id="7" name="Picture 4">
            <a:extLst>
              <a:ext uri="{FF2B5EF4-FFF2-40B4-BE49-F238E27FC236}">
                <a16:creationId xmlns:a16="http://schemas.microsoft.com/office/drawing/2014/main" xmlns="" id="{3448D83D-36E8-4BE8-B6DD-E13D16A04A1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669" r="2025"/>
          <a:stretch/>
        </p:blipFill>
        <p:spPr>
          <a:xfrm>
            <a:off x="7552267" y="10"/>
            <a:ext cx="4639733" cy="6857990"/>
          </a:xfrm>
          <a:prstGeom prst="rect">
            <a:avLst/>
          </a:prstGeom>
        </p:spPr>
      </p:pic>
    </p:spTree>
    <p:extLst>
      <p:ext uri="{BB962C8B-B14F-4D97-AF65-F5344CB8AC3E}">
        <p14:creationId xmlns:p14="http://schemas.microsoft.com/office/powerpoint/2010/main" val="194126350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endParaRPr lang="en-GB"/>
          </a:p>
        </p:txBody>
      </p:sp>
      <p:pic>
        <p:nvPicPr>
          <p:cNvPr id="4" name="Content Placeholder 3" descr="behaim_026_l.jpg"/>
          <p:cNvPicPr>
            <a:picLocks noGrp="1" noChangeAspect="1"/>
          </p:cNvPicPr>
          <p:nvPr>
            <p:ph sz="half" idx="1"/>
          </p:nvPr>
        </p:nvPicPr>
        <p:blipFill>
          <a:blip r:embed="rId2" cstate="email">
            <a:extLst>
              <a:ext uri="{28A0092B-C50C-407E-A947-70E740481C1C}">
                <a14:useLocalDpi xmlns:a14="http://schemas.microsoft.com/office/drawing/2010/main"/>
              </a:ext>
            </a:extLst>
          </a:blip>
          <a:stretch>
            <a:fillRect/>
          </a:stretch>
        </p:blipFill>
        <p:spPr>
          <a:xfrm>
            <a:off x="2393364" y="1600203"/>
            <a:ext cx="3214272" cy="4525963"/>
          </a:xfrm>
        </p:spPr>
      </p:pic>
      <p:pic>
        <p:nvPicPr>
          <p:cNvPr id="9" name="Content Placeholder 8" descr="behaim_024_l.jpg"/>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6485542" y="1608670"/>
            <a:ext cx="3344184" cy="4525963"/>
          </a:xfrm>
        </p:spPr>
      </p:pic>
    </p:spTree>
    <p:extLst>
      <p:ext uri="{BB962C8B-B14F-4D97-AF65-F5344CB8AC3E}">
        <p14:creationId xmlns:p14="http://schemas.microsoft.com/office/powerpoint/2010/main" val="1750860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3CD264-E01B-40A1-8A7A-CBB4FCDD02D1}"/>
              </a:ext>
            </a:extLst>
          </p:cNvPr>
          <p:cNvSpPr>
            <a:spLocks noGrp="1"/>
          </p:cNvSpPr>
          <p:nvPr>
            <p:ph type="title"/>
          </p:nvPr>
        </p:nvSpPr>
        <p:spPr>
          <a:xfrm>
            <a:off x="821267" y="2"/>
            <a:ext cx="10515600" cy="931333"/>
          </a:xfrm>
        </p:spPr>
        <p:txBody>
          <a:bodyPr/>
          <a:lstStyle/>
          <a:p>
            <a:r>
              <a:rPr lang="en-US" dirty="0">
                <a:cs typeface="Calibri Light"/>
              </a:rPr>
              <a:t>Unpublished poem 1937</a:t>
            </a:r>
          </a:p>
        </p:txBody>
      </p:sp>
      <p:sp>
        <p:nvSpPr>
          <p:cNvPr id="3" name="Content Placeholder 2">
            <a:extLst>
              <a:ext uri="{FF2B5EF4-FFF2-40B4-BE49-F238E27FC236}">
                <a16:creationId xmlns:a16="http://schemas.microsoft.com/office/drawing/2014/main" xmlns="" id="{7CBADE64-4BEA-4CA3-81EC-1742BC879FB8}"/>
              </a:ext>
            </a:extLst>
          </p:cNvPr>
          <p:cNvSpPr>
            <a:spLocks noGrp="1"/>
          </p:cNvSpPr>
          <p:nvPr>
            <p:ph idx="1"/>
          </p:nvPr>
        </p:nvSpPr>
        <p:spPr>
          <a:xfrm>
            <a:off x="838200" y="1066802"/>
            <a:ext cx="10515600" cy="5706533"/>
          </a:xfrm>
        </p:spPr>
        <p:txBody>
          <a:bodyPr vert="horz" lIns="91440" tIns="45720" rIns="91440" bIns="45720" rtlCol="0" anchor="t">
            <a:normAutofit fontScale="92500" lnSpcReduction="20000"/>
          </a:bodyPr>
          <a:lstStyle/>
          <a:p>
            <a:pPr marL="0" indent="0">
              <a:buNone/>
            </a:pPr>
            <a:r>
              <a:rPr lang="en-GB" sz="3500" b="1" dirty="0">
                <a:ea typeface="+mn-lt"/>
                <a:cs typeface="+mn-lt"/>
              </a:rPr>
              <a:t>I wish I were an old man</a:t>
            </a:r>
            <a:endParaRPr lang="en-GB" sz="3500" dirty="0">
              <a:ea typeface="+mn-lt"/>
              <a:cs typeface="+mn-lt"/>
            </a:endParaRPr>
          </a:p>
          <a:p>
            <a:pPr marL="0" indent="0">
              <a:buNone/>
            </a:pPr>
            <a:r>
              <a:rPr lang="en-GB" sz="3500" b="1" dirty="0">
                <a:ea typeface="+mn-lt"/>
                <a:cs typeface="+mn-lt"/>
              </a:rPr>
              <a:t>or an old woman</a:t>
            </a:r>
            <a:endParaRPr lang="en-GB" sz="3500" dirty="0">
              <a:ea typeface="+mn-lt"/>
              <a:cs typeface="+mn-lt"/>
            </a:endParaRPr>
          </a:p>
          <a:p>
            <a:pPr marL="0" indent="0">
              <a:buNone/>
            </a:pPr>
            <a:r>
              <a:rPr lang="en-GB" sz="3500" b="1" dirty="0">
                <a:ea typeface="+mn-lt"/>
                <a:cs typeface="+mn-lt"/>
              </a:rPr>
              <a:t>half &amp; half</a:t>
            </a:r>
            <a:endParaRPr lang="en-GB" sz="3500" dirty="0">
              <a:ea typeface="+mn-lt"/>
              <a:cs typeface="+mn-lt"/>
            </a:endParaRPr>
          </a:p>
          <a:p>
            <a:pPr marL="0" indent="0">
              <a:buNone/>
            </a:pPr>
            <a:r>
              <a:rPr lang="en-GB" sz="3500" b="1" strike="sngStrike" dirty="0">
                <a:ea typeface="+mn-lt"/>
                <a:cs typeface="+mn-lt"/>
              </a:rPr>
              <a:t>or an old hermaphrodite</a:t>
            </a:r>
            <a:endParaRPr lang="en-GB" sz="3500" dirty="0">
              <a:ea typeface="+mn-lt"/>
              <a:cs typeface="+mn-lt"/>
            </a:endParaRPr>
          </a:p>
          <a:p>
            <a:pPr marL="0" indent="0">
              <a:buNone/>
            </a:pPr>
            <a:r>
              <a:rPr lang="en-GB" sz="3500" b="1" strike="sngStrike" dirty="0">
                <a:ea typeface="+mn-lt"/>
                <a:cs typeface="+mn-lt"/>
              </a:rPr>
              <a:t>if hermaphrodites live to be old</a:t>
            </a:r>
            <a:endParaRPr lang="en-GB" sz="3500" dirty="0">
              <a:ea typeface="+mn-lt"/>
              <a:cs typeface="+mn-lt"/>
            </a:endParaRPr>
          </a:p>
          <a:p>
            <a:pPr marL="0" indent="0">
              <a:buNone/>
            </a:pPr>
            <a:r>
              <a:rPr lang="en-GB" sz="3500" b="1" dirty="0">
                <a:ea typeface="+mn-lt"/>
                <a:cs typeface="+mn-lt"/>
              </a:rPr>
              <a:t>only old </a:t>
            </a:r>
            <a:r>
              <a:rPr lang="en-GB" sz="3500" b="1" dirty="0" err="1">
                <a:ea typeface="+mn-lt"/>
                <a:cs typeface="+mn-lt"/>
              </a:rPr>
              <a:t>old</a:t>
            </a:r>
            <a:r>
              <a:rPr lang="en-GB" sz="3500" b="1" dirty="0">
                <a:ea typeface="+mn-lt"/>
                <a:cs typeface="+mn-lt"/>
              </a:rPr>
              <a:t> as a crutch</a:t>
            </a:r>
            <a:endParaRPr lang="en-GB" sz="3500" dirty="0">
              <a:ea typeface="+mn-lt"/>
              <a:cs typeface="+mn-lt"/>
            </a:endParaRPr>
          </a:p>
          <a:p>
            <a:pPr marL="0" indent="0">
              <a:buNone/>
            </a:pPr>
            <a:r>
              <a:rPr lang="en-GB" sz="3500" b="1" dirty="0">
                <a:ea typeface="+mn-lt"/>
                <a:cs typeface="+mn-lt"/>
              </a:rPr>
              <a:t>with a room off the big yard</a:t>
            </a:r>
            <a:endParaRPr lang="en-GB" sz="3500" dirty="0">
              <a:ea typeface="+mn-lt"/>
              <a:cs typeface="+mn-lt"/>
            </a:endParaRPr>
          </a:p>
          <a:p>
            <a:pPr marL="0" indent="0">
              <a:buNone/>
            </a:pPr>
            <a:r>
              <a:rPr lang="en-GB" sz="3500" b="1" dirty="0">
                <a:ea typeface="+mn-lt"/>
                <a:cs typeface="+mn-lt"/>
              </a:rPr>
              <a:t>of the Holy Ghost </a:t>
            </a:r>
            <a:r>
              <a:rPr lang="en-GB" sz="3500" b="1" dirty="0" err="1">
                <a:ea typeface="+mn-lt"/>
                <a:cs typeface="+mn-lt"/>
              </a:rPr>
              <a:t>Spital</a:t>
            </a:r>
            <a:r>
              <a:rPr lang="en-GB" sz="3500" b="1" dirty="0">
                <a:ea typeface="+mn-lt"/>
                <a:cs typeface="+mn-lt"/>
              </a:rPr>
              <a:t> in </a:t>
            </a:r>
            <a:r>
              <a:rPr lang="en-GB" sz="3500" b="1" dirty="0" err="1">
                <a:ea typeface="+mn-lt"/>
                <a:cs typeface="+mn-lt"/>
              </a:rPr>
              <a:t>Nürnberg</a:t>
            </a:r>
            <a:endParaRPr lang="en-GB" sz="3500" dirty="0">
              <a:ea typeface="+mn-lt"/>
              <a:cs typeface="+mn-lt"/>
            </a:endParaRPr>
          </a:p>
          <a:p>
            <a:pPr marL="0" indent="0">
              <a:buNone/>
            </a:pPr>
            <a:r>
              <a:rPr lang="en-GB" sz="3500" b="1" dirty="0">
                <a:ea typeface="+mn-lt"/>
                <a:cs typeface="+mn-lt"/>
              </a:rPr>
              <a:t>When the sun shines at midday on Adam Kraft’s</a:t>
            </a:r>
            <a:endParaRPr lang="en-GB" sz="3500" dirty="0">
              <a:ea typeface="+mn-lt"/>
              <a:cs typeface="+mn-lt"/>
            </a:endParaRPr>
          </a:p>
          <a:p>
            <a:pPr marL="0" indent="0">
              <a:buNone/>
            </a:pPr>
            <a:r>
              <a:rPr lang="en-GB" sz="3500" b="1" dirty="0">
                <a:ea typeface="+mn-lt"/>
                <a:cs typeface="+mn-lt"/>
              </a:rPr>
              <a:t>Big black stone Christ Crucified</a:t>
            </a:r>
            <a:endParaRPr lang="en-GB" sz="3500" dirty="0">
              <a:ea typeface="+mn-lt"/>
              <a:cs typeface="+mn-lt"/>
            </a:endParaRPr>
          </a:p>
          <a:p>
            <a:pPr marL="0" indent="0">
              <a:buNone/>
            </a:pPr>
            <a:r>
              <a:rPr lang="en-GB" sz="3500" b="1" dirty="0">
                <a:ea typeface="+mn-lt"/>
                <a:cs typeface="+mn-lt"/>
              </a:rPr>
              <a:t>But not on the repentant thief</a:t>
            </a:r>
            <a:endParaRPr lang="en-GB" sz="3500" dirty="0">
              <a:ea typeface="+mn-lt"/>
              <a:cs typeface="+mn-lt"/>
            </a:endParaRPr>
          </a:p>
          <a:p>
            <a:pPr marL="0" indent="0">
              <a:buNone/>
            </a:pPr>
            <a:r>
              <a:rPr lang="en-GB" sz="3500" b="1" dirty="0">
                <a:ea typeface="+mn-lt"/>
                <a:cs typeface="+mn-lt"/>
              </a:rPr>
              <a:t>Nor the unrepentant </a:t>
            </a:r>
            <a:endParaRPr lang="en-GB" sz="3500" dirty="0">
              <a:ea typeface="+mn-lt"/>
              <a:cs typeface="+mn-lt"/>
            </a:endParaRPr>
          </a:p>
          <a:p>
            <a:endParaRPr lang="en-US" dirty="0">
              <a:cs typeface="Calibri"/>
            </a:endParaRPr>
          </a:p>
        </p:txBody>
      </p:sp>
    </p:spTree>
    <p:extLst>
      <p:ext uri="{BB962C8B-B14F-4D97-AF65-F5344CB8AC3E}">
        <p14:creationId xmlns:p14="http://schemas.microsoft.com/office/powerpoint/2010/main" val="2911566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BED3C4-35DE-4FA9-B57A-9218529A42E4}"/>
              </a:ext>
            </a:extLst>
          </p:cNvPr>
          <p:cNvSpPr>
            <a:spLocks noGrp="1"/>
          </p:cNvSpPr>
          <p:nvPr>
            <p:ph type="title"/>
          </p:nvPr>
        </p:nvSpPr>
        <p:spPr>
          <a:xfrm>
            <a:off x="795867" y="2"/>
            <a:ext cx="10515600" cy="1024467"/>
          </a:xfrm>
        </p:spPr>
        <p:txBody>
          <a:bodyPr/>
          <a:lstStyle/>
          <a:p>
            <a:r>
              <a:rPr lang="en-US" dirty="0">
                <a:cs typeface="Calibri Light"/>
              </a:rPr>
              <a:t>Malone Dies</a:t>
            </a:r>
            <a:endParaRPr lang="en-US" dirty="0"/>
          </a:p>
        </p:txBody>
      </p:sp>
      <p:sp>
        <p:nvSpPr>
          <p:cNvPr id="3" name="Content Placeholder 2">
            <a:extLst>
              <a:ext uri="{FF2B5EF4-FFF2-40B4-BE49-F238E27FC236}">
                <a16:creationId xmlns:a16="http://schemas.microsoft.com/office/drawing/2014/main" xmlns="" id="{49BF81B8-BFD0-4CE9-865C-9A9721B27683}"/>
              </a:ext>
            </a:extLst>
          </p:cNvPr>
          <p:cNvSpPr>
            <a:spLocks noGrp="1"/>
          </p:cNvSpPr>
          <p:nvPr>
            <p:ph idx="1"/>
          </p:nvPr>
        </p:nvSpPr>
        <p:spPr>
          <a:xfrm>
            <a:off x="550334" y="922867"/>
            <a:ext cx="10786535" cy="5850466"/>
          </a:xfrm>
        </p:spPr>
        <p:txBody>
          <a:bodyPr vert="horz" lIns="91440" tIns="45720" rIns="91440" bIns="45720" rtlCol="0" anchor="t">
            <a:noAutofit/>
          </a:bodyPr>
          <a:lstStyle/>
          <a:p>
            <a:pPr marL="0" indent="0">
              <a:buNone/>
            </a:pPr>
            <a:r>
              <a:rPr lang="en-GB" sz="3200" b="1" dirty="0">
                <a:ea typeface="+mn-lt"/>
                <a:cs typeface="+mn-lt"/>
              </a:rPr>
              <a:t>And each time it bangs against the jamb, my head does, for I am tall, and the landing is small, and the man carrying my feet cannot wait, before he starts down the stairs, for the whole of me to be out, on the landing I mean, but he has to start turning before that, so as not to bang into the wall, of the landing I mean. So my head bangs against the jamb, it’s inevitable. And it doesn’t matter to my head, in the state it is in, but the man carrying it says, Eh Bob easy!, out of respect perhaps, for he doesn’t know me, he didn’t know me, or for fear of hurting his fingers. Bang! Easy! Right! The door!, and the room is vacant at last and ready to receive, after disinfection, for you can’t be too careful, a large family or a pair of turtle dove</a:t>
            </a:r>
            <a:endParaRPr lang="en-US" sz="3200" dirty="0">
              <a:ea typeface="+mn-lt"/>
              <a:cs typeface="+mn-lt"/>
            </a:endParaRPr>
          </a:p>
        </p:txBody>
      </p:sp>
    </p:spTree>
    <p:extLst>
      <p:ext uri="{BB962C8B-B14F-4D97-AF65-F5344CB8AC3E}">
        <p14:creationId xmlns:p14="http://schemas.microsoft.com/office/powerpoint/2010/main" val="95050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BE5E2C6C-5AFE-402E-9A8F-CF845588B60F}"/>
              </a:ext>
            </a:extLst>
          </p:cNvPr>
          <p:cNvPicPr>
            <a:picLocks noChangeAspect="1"/>
          </p:cNvPicPr>
          <p:nvPr/>
        </p:nvPicPr>
        <p:blipFill rotWithShape="1">
          <a:blip r:embed="rId2" cstate="print">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a:stretch/>
        </p:blipFill>
        <p:spPr>
          <a:xfrm>
            <a:off x="21" y="10"/>
            <a:ext cx="12191980" cy="6857990"/>
          </a:xfrm>
          <a:prstGeom prst="rect">
            <a:avLst/>
          </a:prstGeom>
        </p:spPr>
      </p:pic>
      <p:sp>
        <p:nvSpPr>
          <p:cNvPr id="4" name="TextBox 3">
            <a:extLst>
              <a:ext uri="{FF2B5EF4-FFF2-40B4-BE49-F238E27FC236}">
                <a16:creationId xmlns:a16="http://schemas.microsoft.com/office/drawing/2014/main" xmlns="" id="{58744E3C-A1FE-4FBB-8BC5-B67B8D8B115A}"/>
              </a:ext>
            </a:extLst>
          </p:cNvPr>
          <p:cNvSpPr txBox="1"/>
          <p:nvPr/>
        </p:nvSpPr>
        <p:spPr>
          <a:xfrm>
            <a:off x="9884958" y="6657947"/>
            <a:ext cx="2307042"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s://commons.wikimedia.org/wiki/File:Ma%C3%AEtre_de_Delft_Triptyque_Crucifixion_-_National_Gallery.jpg">
                  <a:extLst>
                    <a:ext uri="{A12FA001-AC4F-418D-AE19-62706E023703}">
                      <ahyp:hlinkClr xmlns:ahyp="http://schemas.microsoft.com/office/drawing/2018/hyperlinkcolor" xmlns=""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sa/3.0/">
                  <a:extLst>
                    <a:ext uri="{A12FA001-AC4F-418D-AE19-62706E023703}">
                      <ahyp:hlinkClr xmlns:ahyp="http://schemas.microsoft.com/office/drawing/2018/hyperlinkcolor" xmlns="" val="tx"/>
                    </a:ext>
                  </a:extLst>
                </a:hlinkClick>
              </a:rPr>
              <a:t>CC BY-SA</a:t>
            </a:r>
            <a:endParaRPr lang="en-GB" sz="700">
              <a:solidFill>
                <a:srgbClr val="FFFFFF"/>
              </a:solidFill>
            </a:endParaRPr>
          </a:p>
        </p:txBody>
      </p:sp>
    </p:spTree>
    <p:extLst>
      <p:ext uri="{BB962C8B-B14F-4D97-AF65-F5344CB8AC3E}">
        <p14:creationId xmlns:p14="http://schemas.microsoft.com/office/powerpoint/2010/main" val="3134015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6D86A1-9371-4D9C-9579-7EF022F16BA1}"/>
              </a:ext>
            </a:extLst>
          </p:cNvPr>
          <p:cNvSpPr>
            <a:spLocks noGrp="1"/>
          </p:cNvSpPr>
          <p:nvPr>
            <p:ph type="title"/>
          </p:nvPr>
        </p:nvSpPr>
        <p:spPr>
          <a:xfrm>
            <a:off x="821267" y="0"/>
            <a:ext cx="10515600" cy="905933"/>
          </a:xfrm>
        </p:spPr>
        <p:txBody>
          <a:bodyPr/>
          <a:lstStyle/>
          <a:p>
            <a:r>
              <a:rPr lang="en-US" dirty="0">
                <a:cs typeface="Calibri Light"/>
              </a:rPr>
              <a:t>Ping!</a:t>
            </a:r>
            <a:endParaRPr lang="en-US" dirty="0"/>
          </a:p>
        </p:txBody>
      </p:sp>
      <p:sp>
        <p:nvSpPr>
          <p:cNvPr id="3" name="Content Placeholder 2">
            <a:extLst>
              <a:ext uri="{FF2B5EF4-FFF2-40B4-BE49-F238E27FC236}">
                <a16:creationId xmlns:a16="http://schemas.microsoft.com/office/drawing/2014/main" xmlns="" id="{9DD91950-B77C-4EF7-B250-861C415AEC20}"/>
              </a:ext>
            </a:extLst>
          </p:cNvPr>
          <p:cNvSpPr>
            <a:spLocks noGrp="1"/>
          </p:cNvSpPr>
          <p:nvPr>
            <p:ph idx="1"/>
          </p:nvPr>
        </p:nvSpPr>
        <p:spPr>
          <a:xfrm>
            <a:off x="381000" y="889000"/>
            <a:ext cx="11463867" cy="5825067"/>
          </a:xfrm>
        </p:spPr>
        <p:txBody>
          <a:bodyPr vert="horz" lIns="91440" tIns="45720" rIns="91440" bIns="45720" rtlCol="0" anchor="t">
            <a:noAutofit/>
          </a:bodyPr>
          <a:lstStyle/>
          <a:p>
            <a:pPr marL="0" indent="0">
              <a:buNone/>
            </a:pPr>
            <a:r>
              <a:rPr lang="en-GB" sz="3200" b="1" dirty="0">
                <a:ea typeface="+mn-lt"/>
                <a:cs typeface="+mn-lt"/>
              </a:rPr>
              <a:t>White feet toes joined like sewn heels together right angle invisible. Eyes alone </a:t>
            </a:r>
            <a:r>
              <a:rPr lang="en-GB" sz="3200" b="1" dirty="0" err="1">
                <a:ea typeface="+mn-lt"/>
                <a:cs typeface="+mn-lt"/>
              </a:rPr>
              <a:t>unover</a:t>
            </a:r>
            <a:r>
              <a:rPr lang="en-GB" sz="3200" b="1" dirty="0">
                <a:ea typeface="+mn-lt"/>
                <a:cs typeface="+mn-lt"/>
              </a:rPr>
              <a:t> given blue light blue almost white. Murmur only just almost never one second perhaps not alone. Given rose only just bare white body fixed one yard white on white invisible. All white all known murmurs only just almost never always the same all known. Light heat hands hanging palms front white on white invisible. Bare white body fixed ping fixed elsewhere. Only the eyes only just light blue almost white fixed front. Ping murmur only just almost never one second perhaps a way out. Head </a:t>
            </a:r>
            <a:r>
              <a:rPr lang="en-GB" sz="3200" b="1" dirty="0" err="1">
                <a:ea typeface="+mn-lt"/>
                <a:cs typeface="+mn-lt"/>
              </a:rPr>
              <a:t>haught</a:t>
            </a:r>
            <a:r>
              <a:rPr lang="en-GB" sz="3200" b="1" dirty="0">
                <a:ea typeface="+mn-lt"/>
                <a:cs typeface="+mn-lt"/>
              </a:rPr>
              <a:t> eyes light blue almost white fixed front ping murmur ping silence. Eyes holes light blue almost white mouth white seam like sewn invisible. Ping murmur perhaps a nature one second almost never that much memory almost never. </a:t>
            </a:r>
            <a:endParaRPr lang="en-US" sz="3200" dirty="0">
              <a:ea typeface="+mn-lt"/>
              <a:cs typeface="+mn-lt"/>
            </a:endParaRPr>
          </a:p>
        </p:txBody>
      </p:sp>
    </p:spTree>
    <p:extLst>
      <p:ext uri="{BB962C8B-B14F-4D97-AF65-F5344CB8AC3E}">
        <p14:creationId xmlns:p14="http://schemas.microsoft.com/office/powerpoint/2010/main" val="3538121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FE7239-B3D1-4D21-81E5-0DEB9DB74CB3}"/>
              </a:ext>
            </a:extLst>
          </p:cNvPr>
          <p:cNvSpPr>
            <a:spLocks noGrp="1"/>
          </p:cNvSpPr>
          <p:nvPr>
            <p:ph type="title"/>
          </p:nvPr>
        </p:nvSpPr>
        <p:spPr>
          <a:xfrm>
            <a:off x="821267" y="1"/>
            <a:ext cx="10515600" cy="922867"/>
          </a:xfrm>
        </p:spPr>
        <p:txBody>
          <a:bodyPr/>
          <a:lstStyle/>
          <a:p>
            <a:r>
              <a:rPr lang="en-US" dirty="0">
                <a:cs typeface="Calibri Light"/>
              </a:rPr>
              <a:t>Neither</a:t>
            </a:r>
            <a:endParaRPr lang="en-US" dirty="0"/>
          </a:p>
        </p:txBody>
      </p:sp>
      <p:sp>
        <p:nvSpPr>
          <p:cNvPr id="3" name="Content Placeholder 2">
            <a:extLst>
              <a:ext uri="{FF2B5EF4-FFF2-40B4-BE49-F238E27FC236}">
                <a16:creationId xmlns:a16="http://schemas.microsoft.com/office/drawing/2014/main" xmlns="" id="{D009729E-D5A6-458A-829C-F55AF0A1338E}"/>
              </a:ext>
            </a:extLst>
          </p:cNvPr>
          <p:cNvSpPr>
            <a:spLocks noGrp="1"/>
          </p:cNvSpPr>
          <p:nvPr>
            <p:ph idx="1"/>
          </p:nvPr>
        </p:nvSpPr>
        <p:spPr>
          <a:xfrm>
            <a:off x="838200" y="914402"/>
            <a:ext cx="10515600" cy="5850467"/>
          </a:xfrm>
        </p:spPr>
        <p:txBody>
          <a:bodyPr vert="horz" lIns="91440" tIns="45720" rIns="91440" bIns="45720" rtlCol="0" anchor="t">
            <a:normAutofit fontScale="92500"/>
          </a:bodyPr>
          <a:lstStyle/>
          <a:p>
            <a:pPr marL="0" indent="0">
              <a:buNone/>
            </a:pPr>
            <a:r>
              <a:rPr lang="en-GB" sz="3200" dirty="0" smtClean="0">
                <a:ea typeface="+mn-lt"/>
                <a:cs typeface="+mn-lt"/>
              </a:rPr>
              <a:t>TO </a:t>
            </a:r>
            <a:r>
              <a:rPr lang="en-GB" sz="3200" dirty="0">
                <a:ea typeface="+mn-lt"/>
                <a:cs typeface="+mn-lt"/>
              </a:rPr>
              <a:t>AND FRO in shadow from inner to </a:t>
            </a:r>
            <a:r>
              <a:rPr lang="en-GB" sz="3200" dirty="0" err="1">
                <a:ea typeface="+mn-lt"/>
                <a:cs typeface="+mn-lt"/>
              </a:rPr>
              <a:t>outershadow</a:t>
            </a:r>
            <a:r>
              <a:rPr lang="en-GB" sz="3200" dirty="0">
                <a:ea typeface="+mn-lt"/>
                <a:cs typeface="+mn-lt"/>
              </a:rPr>
              <a:t> </a:t>
            </a:r>
            <a:endParaRPr lang="en-US" sz="3200" dirty="0">
              <a:ea typeface="+mn-lt"/>
              <a:cs typeface="+mn-lt"/>
            </a:endParaRPr>
          </a:p>
          <a:p>
            <a:pPr marL="0" indent="0">
              <a:buNone/>
            </a:pPr>
            <a:r>
              <a:rPr lang="en-GB" sz="3200" dirty="0">
                <a:ea typeface="+mn-lt"/>
                <a:cs typeface="+mn-lt"/>
              </a:rPr>
              <a:t>from impenetrable self to impenetrable </a:t>
            </a:r>
            <a:r>
              <a:rPr lang="en-GB" sz="3200" dirty="0" err="1">
                <a:ea typeface="+mn-lt"/>
                <a:cs typeface="+mn-lt"/>
              </a:rPr>
              <a:t>unself</a:t>
            </a:r>
            <a:r>
              <a:rPr lang="en-GB" sz="3200" dirty="0">
                <a:ea typeface="+mn-lt"/>
                <a:cs typeface="+mn-lt"/>
              </a:rPr>
              <a:t> by way of neither </a:t>
            </a:r>
            <a:endParaRPr lang="en-US" sz="3200" dirty="0">
              <a:ea typeface="+mn-lt"/>
              <a:cs typeface="+mn-lt"/>
            </a:endParaRPr>
          </a:p>
          <a:p>
            <a:pPr marL="0" indent="0">
              <a:buNone/>
            </a:pPr>
            <a:r>
              <a:rPr lang="en-GB" sz="3200" dirty="0">
                <a:ea typeface="+mn-lt"/>
                <a:cs typeface="+mn-lt"/>
              </a:rPr>
              <a:t>as between two lit refuges whose doors once neared gently close, once turned away from gently part again </a:t>
            </a:r>
            <a:endParaRPr lang="en-US" sz="3200" dirty="0">
              <a:ea typeface="+mn-lt"/>
              <a:cs typeface="+mn-lt"/>
            </a:endParaRPr>
          </a:p>
          <a:p>
            <a:pPr marL="0" indent="0">
              <a:buNone/>
            </a:pPr>
            <a:r>
              <a:rPr lang="en-GB" sz="3200" dirty="0">
                <a:ea typeface="+mn-lt"/>
                <a:cs typeface="+mn-lt"/>
              </a:rPr>
              <a:t>beckoned back and forth and turned away </a:t>
            </a:r>
            <a:endParaRPr lang="en-US" sz="3200" dirty="0">
              <a:ea typeface="+mn-lt"/>
              <a:cs typeface="+mn-lt"/>
            </a:endParaRPr>
          </a:p>
          <a:p>
            <a:pPr marL="0" indent="0">
              <a:buNone/>
            </a:pPr>
            <a:r>
              <a:rPr lang="en-GB" sz="3200" dirty="0">
                <a:ea typeface="+mn-lt"/>
                <a:cs typeface="+mn-lt"/>
              </a:rPr>
              <a:t>heedless of the way, intent on the one gleam or the other</a:t>
            </a:r>
            <a:endParaRPr lang="en-US" sz="3200" dirty="0">
              <a:ea typeface="+mn-lt"/>
              <a:cs typeface="+mn-lt"/>
            </a:endParaRPr>
          </a:p>
          <a:p>
            <a:pPr marL="0" indent="0">
              <a:buNone/>
            </a:pPr>
            <a:r>
              <a:rPr lang="en-GB" sz="3200" dirty="0">
                <a:ea typeface="+mn-lt"/>
                <a:cs typeface="+mn-lt"/>
              </a:rPr>
              <a:t>unheard footfalls only sound </a:t>
            </a:r>
            <a:endParaRPr lang="en-US" sz="3200" dirty="0">
              <a:ea typeface="+mn-lt"/>
              <a:cs typeface="+mn-lt"/>
            </a:endParaRPr>
          </a:p>
          <a:p>
            <a:pPr marL="0" indent="0">
              <a:buNone/>
            </a:pPr>
            <a:r>
              <a:rPr lang="en-GB" sz="3200" dirty="0">
                <a:ea typeface="+mn-lt"/>
                <a:cs typeface="+mn-lt"/>
              </a:rPr>
              <a:t>till at last halt for good, absent for good from self and other </a:t>
            </a:r>
            <a:endParaRPr lang="en-US" sz="3200" dirty="0">
              <a:ea typeface="+mn-lt"/>
              <a:cs typeface="+mn-lt"/>
            </a:endParaRPr>
          </a:p>
          <a:p>
            <a:pPr marL="0" indent="0">
              <a:buNone/>
            </a:pPr>
            <a:r>
              <a:rPr lang="en-GB" sz="3200" dirty="0">
                <a:ea typeface="+mn-lt"/>
                <a:cs typeface="+mn-lt"/>
              </a:rPr>
              <a:t>then no sound</a:t>
            </a:r>
            <a:endParaRPr lang="en-US" sz="3200" dirty="0">
              <a:ea typeface="+mn-lt"/>
              <a:cs typeface="+mn-lt"/>
            </a:endParaRPr>
          </a:p>
          <a:p>
            <a:pPr marL="0" indent="0">
              <a:buNone/>
            </a:pPr>
            <a:r>
              <a:rPr lang="en-GB" sz="3200" dirty="0">
                <a:ea typeface="+mn-lt"/>
                <a:cs typeface="+mn-lt"/>
              </a:rPr>
              <a:t>then gently light unfading on that unheeded neither</a:t>
            </a:r>
            <a:endParaRPr lang="en-US" sz="3200" dirty="0">
              <a:ea typeface="+mn-lt"/>
              <a:cs typeface="+mn-lt"/>
            </a:endParaRPr>
          </a:p>
          <a:p>
            <a:pPr marL="0" indent="0">
              <a:buNone/>
            </a:pPr>
            <a:r>
              <a:rPr lang="en-GB" sz="3200" dirty="0">
                <a:ea typeface="+mn-lt"/>
                <a:cs typeface="+mn-lt"/>
              </a:rPr>
              <a:t>unspeakable home</a:t>
            </a:r>
            <a:endParaRPr lang="en-US" sz="3200" dirty="0">
              <a:ea typeface="+mn-lt"/>
              <a:cs typeface="+mn-lt"/>
            </a:endParaRPr>
          </a:p>
          <a:p>
            <a:endParaRPr lang="en-US" dirty="0">
              <a:cs typeface="Calibri"/>
            </a:endParaRPr>
          </a:p>
        </p:txBody>
      </p:sp>
    </p:spTree>
    <p:extLst>
      <p:ext uri="{BB962C8B-B14F-4D97-AF65-F5344CB8AC3E}">
        <p14:creationId xmlns:p14="http://schemas.microsoft.com/office/powerpoint/2010/main" val="3506590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7EDC25-9F84-47AA-8CBF-F094232FFDFF}"/>
              </a:ext>
            </a:extLst>
          </p:cNvPr>
          <p:cNvSpPr>
            <a:spLocks noGrp="1"/>
          </p:cNvSpPr>
          <p:nvPr>
            <p:ph type="title"/>
          </p:nvPr>
        </p:nvSpPr>
        <p:spPr/>
        <p:txBody>
          <a:bodyPr>
            <a:normAutofit/>
          </a:bodyPr>
          <a:lstStyle/>
          <a:p>
            <a:r>
              <a:rPr lang="en-US" dirty="0">
                <a:solidFill>
                  <a:schemeClr val="bg1"/>
                </a:solidFill>
                <a:cs typeface="Calibri Light"/>
              </a:rPr>
              <a:t>Siobhan Campbell (CI): Trinity Hospice Project</a:t>
            </a:r>
          </a:p>
        </p:txBody>
      </p:sp>
      <p:pic>
        <p:nvPicPr>
          <p:cNvPr id="12" name="Picture 12" descr="A screenshot of a cell phone&#10;&#10;Description generated with very high confidence">
            <a:extLst>
              <a:ext uri="{FF2B5EF4-FFF2-40B4-BE49-F238E27FC236}">
                <a16:creationId xmlns:a16="http://schemas.microsoft.com/office/drawing/2014/main" xmlns="" id="{B7FC92B2-2612-4D8D-87EA-AFB7E9A667E9}"/>
              </a:ext>
            </a:extLst>
          </p:cNvPr>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697939" y="1464734"/>
            <a:ext cx="6149728" cy="5288958"/>
          </a:xfrm>
          <a:prstGeom prst="rect">
            <a:avLst/>
          </a:prstGeom>
        </p:spPr>
      </p:pic>
    </p:spTree>
    <p:extLst>
      <p:ext uri="{BB962C8B-B14F-4D97-AF65-F5344CB8AC3E}">
        <p14:creationId xmlns:p14="http://schemas.microsoft.com/office/powerpoint/2010/main" val="3035719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797343-2E44-49F5-A9A7-971D6E0E32B4}"/>
              </a:ext>
            </a:extLst>
          </p:cNvPr>
          <p:cNvSpPr>
            <a:spLocks noGrp="1"/>
          </p:cNvSpPr>
          <p:nvPr>
            <p:ph type="title"/>
          </p:nvPr>
        </p:nvSpPr>
        <p:spPr>
          <a:xfrm>
            <a:off x="860595" y="121268"/>
            <a:ext cx="6163159" cy="1030199"/>
          </a:xfrm>
        </p:spPr>
        <p:txBody>
          <a:bodyPr>
            <a:normAutofit/>
          </a:bodyPr>
          <a:lstStyle/>
          <a:p>
            <a:r>
              <a:rPr lang="en-US" dirty="0">
                <a:solidFill>
                  <a:schemeClr val="bg1"/>
                </a:solidFill>
                <a:cs typeface="Calibri Light"/>
              </a:rPr>
              <a:t>4 Areas of Research. </a:t>
            </a:r>
          </a:p>
        </p:txBody>
      </p:sp>
      <p:sp>
        <p:nvSpPr>
          <p:cNvPr id="6" name="Content Placeholder 8">
            <a:extLst>
              <a:ext uri="{FF2B5EF4-FFF2-40B4-BE49-F238E27FC236}">
                <a16:creationId xmlns:a16="http://schemas.microsoft.com/office/drawing/2014/main" xmlns="" id="{E9A88EB3-97A7-40AE-AD83-CE4929FA69C8}"/>
              </a:ext>
            </a:extLst>
          </p:cNvPr>
          <p:cNvSpPr>
            <a:spLocks noGrp="1"/>
          </p:cNvSpPr>
          <p:nvPr>
            <p:ph idx="1"/>
          </p:nvPr>
        </p:nvSpPr>
        <p:spPr>
          <a:xfrm>
            <a:off x="228600" y="1066800"/>
            <a:ext cx="7264399" cy="5630333"/>
          </a:xfrm>
        </p:spPr>
        <p:txBody>
          <a:bodyPr vert="horz" lIns="91440" tIns="45720" rIns="91440" bIns="45720" rtlCol="0" anchor="t">
            <a:normAutofit/>
          </a:bodyPr>
          <a:lstStyle/>
          <a:p>
            <a:pPr marL="0" indent="0">
              <a:buNone/>
            </a:pPr>
            <a:r>
              <a:rPr lang="en-GB" b="1" dirty="0">
                <a:solidFill>
                  <a:schemeClr val="bg1"/>
                </a:solidFill>
                <a:cs typeface="Calibri"/>
              </a:rPr>
              <a:t>(a) Ritual and Medical Practices of Grief and Care</a:t>
            </a:r>
          </a:p>
          <a:p>
            <a:pPr marL="0" indent="0">
              <a:buNone/>
            </a:pPr>
            <a:r>
              <a:rPr lang="en-GB" b="1" dirty="0">
                <a:solidFill>
                  <a:schemeClr val="bg1"/>
                </a:solidFill>
                <a:cs typeface="Calibri"/>
              </a:rPr>
              <a:t>(1930s, Dublin and London). Murphy MS. </a:t>
            </a:r>
          </a:p>
          <a:p>
            <a:pPr marL="0" indent="0">
              <a:buNone/>
            </a:pPr>
            <a:r>
              <a:rPr lang="en-GB" b="1" dirty="0">
                <a:solidFill>
                  <a:schemeClr val="bg1"/>
                </a:solidFill>
                <a:cs typeface="Calibri"/>
              </a:rPr>
              <a:t>(b) The Denial of Death and the Rise of Palliative Care (1950s, Dublin, Paris). Theatrical Notebooks. </a:t>
            </a:r>
          </a:p>
          <a:p>
            <a:pPr marL="0" indent="0">
              <a:buNone/>
            </a:pPr>
            <a:r>
              <a:rPr lang="en-GB" b="1" dirty="0">
                <a:solidFill>
                  <a:schemeClr val="bg1"/>
                </a:solidFill>
                <a:cs typeface="Calibri"/>
              </a:rPr>
              <a:t>(c) Narration and the Good Death (1960s-1970s). That Time, MS and Recordings. </a:t>
            </a:r>
          </a:p>
          <a:p>
            <a:pPr marL="0" indent="0">
              <a:buNone/>
            </a:pPr>
            <a:r>
              <a:rPr lang="en-GB" b="1" dirty="0">
                <a:solidFill>
                  <a:schemeClr val="bg1"/>
                </a:solidFill>
                <a:cs typeface="Calibri"/>
              </a:rPr>
              <a:t>(d) Beyond Death: Medical Intervention and Extension of Life (1960s-1970s). Not I MS. </a:t>
            </a:r>
            <a:endParaRPr lang="en-GB" dirty="0">
              <a:solidFill>
                <a:schemeClr val="bg1"/>
              </a:solidFill>
              <a:cs typeface="Calibri"/>
            </a:endParaRPr>
          </a:p>
        </p:txBody>
      </p:sp>
      <p:pic>
        <p:nvPicPr>
          <p:cNvPr id="11" name="Picture 4" descr="A person wearing a black dress&#10;&#10;Description generated with high confidence">
            <a:extLst>
              <a:ext uri="{FF2B5EF4-FFF2-40B4-BE49-F238E27FC236}">
                <a16:creationId xmlns:a16="http://schemas.microsoft.com/office/drawing/2014/main" xmlns="" id="{DCCBE270-FC8A-4DF4-8A4C-135149F87406}"/>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556410" y="10"/>
            <a:ext cx="4635591" cy="6857990"/>
          </a:xfrm>
          <a:prstGeom prst="rect">
            <a:avLst/>
          </a:prstGeom>
          <a:effectLst/>
        </p:spPr>
      </p:pic>
    </p:spTree>
    <p:extLst>
      <p:ext uri="{BB962C8B-B14F-4D97-AF65-F5344CB8AC3E}">
        <p14:creationId xmlns:p14="http://schemas.microsoft.com/office/powerpoint/2010/main" val="343817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B838D5-54ED-4CCF-BF0E-F0E6638B26C6}"/>
              </a:ext>
            </a:extLst>
          </p:cNvPr>
          <p:cNvSpPr>
            <a:spLocks noGrp="1"/>
          </p:cNvSpPr>
          <p:nvPr>
            <p:ph type="title"/>
          </p:nvPr>
        </p:nvSpPr>
        <p:spPr/>
        <p:txBody>
          <a:bodyPr/>
          <a:lstStyle/>
          <a:p>
            <a:r>
              <a:rPr lang="en-US">
                <a:cs typeface="Calibri Light"/>
              </a:rPr>
              <a:t>Letter/ First Love</a:t>
            </a:r>
            <a:endParaRPr lang="en-US"/>
          </a:p>
        </p:txBody>
      </p:sp>
      <p:sp>
        <p:nvSpPr>
          <p:cNvPr id="3" name="Content Placeholder 2">
            <a:extLst>
              <a:ext uri="{FF2B5EF4-FFF2-40B4-BE49-F238E27FC236}">
                <a16:creationId xmlns:a16="http://schemas.microsoft.com/office/drawing/2014/main" xmlns="" id="{9F917E60-9F20-4A45-855B-A97464FFF5AC}"/>
              </a:ext>
            </a:extLst>
          </p:cNvPr>
          <p:cNvSpPr>
            <a:spLocks noGrp="1"/>
          </p:cNvSpPr>
          <p:nvPr>
            <p:ph sz="half" idx="1"/>
          </p:nvPr>
        </p:nvSpPr>
        <p:spPr/>
        <p:txBody>
          <a:bodyPr vert="horz" lIns="91440" tIns="45720" rIns="91440" bIns="45720" rtlCol="0" anchor="t">
            <a:normAutofit/>
          </a:bodyPr>
          <a:lstStyle/>
          <a:p>
            <a:pPr marL="0" indent="0">
              <a:buNone/>
            </a:pPr>
            <a:r>
              <a:rPr lang="en-US" sz="3200" dirty="0">
                <a:ea typeface="+mn-lt"/>
                <a:cs typeface="+mn-lt"/>
              </a:rPr>
              <a:t>My Dear Tom,</a:t>
            </a:r>
            <a:endParaRPr lang="en-GB" sz="3200" dirty="0">
              <a:ea typeface="+mn-lt"/>
              <a:cs typeface="+mn-lt"/>
            </a:endParaRPr>
          </a:p>
          <a:p>
            <a:pPr marL="0" indent="0">
              <a:buNone/>
            </a:pPr>
            <a:r>
              <a:rPr lang="en-US" sz="3200" b="1" dirty="0">
                <a:ea typeface="+mn-lt"/>
                <a:cs typeface="+mn-lt"/>
              </a:rPr>
              <a:t>Father died last Monday afternoon after an illness lasting just under a week, and was buried the following Wednesday … Mother and I nursed him while he was ill… He was very beautiful when it was all over.</a:t>
            </a:r>
            <a:endParaRPr lang="en-GB" sz="3200" dirty="0">
              <a:ea typeface="+mn-lt"/>
              <a:cs typeface="+mn-lt"/>
            </a:endParaRPr>
          </a:p>
          <a:p>
            <a:endParaRPr lang="en-US" dirty="0">
              <a:cs typeface="Calibri"/>
            </a:endParaRPr>
          </a:p>
        </p:txBody>
      </p:sp>
      <p:sp>
        <p:nvSpPr>
          <p:cNvPr id="4" name="Content Placeholder 3">
            <a:extLst>
              <a:ext uri="{FF2B5EF4-FFF2-40B4-BE49-F238E27FC236}">
                <a16:creationId xmlns:a16="http://schemas.microsoft.com/office/drawing/2014/main" xmlns="" id="{0192187F-8094-4FB3-A223-4E9FEE722383}"/>
              </a:ext>
            </a:extLst>
          </p:cNvPr>
          <p:cNvSpPr>
            <a:spLocks noGrp="1"/>
          </p:cNvSpPr>
          <p:nvPr>
            <p:ph sz="half" idx="2"/>
          </p:nvPr>
        </p:nvSpPr>
        <p:spPr/>
        <p:txBody>
          <a:bodyPr vert="horz" lIns="91440" tIns="45720" rIns="91440" bIns="45720" rtlCol="0" anchor="t">
            <a:normAutofit/>
          </a:bodyPr>
          <a:lstStyle/>
          <a:p>
            <a:pPr marL="0" indent="0">
              <a:buNone/>
            </a:pPr>
            <a:r>
              <a:rPr lang="en-US" b="1" dirty="0">
                <a:ea typeface="+mn-lt"/>
                <a:cs typeface="+mn-lt"/>
              </a:rPr>
              <a:t> </a:t>
            </a:r>
            <a:r>
              <a:rPr lang="en-US" sz="3200" b="1" dirty="0">
                <a:ea typeface="+mn-lt"/>
                <a:cs typeface="+mn-lt"/>
              </a:rPr>
              <a:t>And my Father’s face, on his death bolster, had seemed to hint at some form of aesthetics relevant to man. But the faces of the living, all grimace and flush, can they be described as objects? </a:t>
            </a:r>
            <a:endParaRPr lang="en-US" sz="3200" dirty="0">
              <a:ea typeface="+mn-lt"/>
              <a:cs typeface="+mn-lt"/>
            </a:endParaRPr>
          </a:p>
        </p:txBody>
      </p:sp>
    </p:spTree>
    <p:extLst>
      <p:ext uri="{BB962C8B-B14F-4D97-AF65-F5344CB8AC3E}">
        <p14:creationId xmlns:p14="http://schemas.microsoft.com/office/powerpoint/2010/main" val="2359663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DE243E7-5B6F-46DC-ABC5-2F3363E12286}"/>
              </a:ext>
            </a:extLst>
          </p:cNvPr>
          <p:cNvSpPr txBox="1"/>
          <p:nvPr/>
        </p:nvSpPr>
        <p:spPr>
          <a:xfrm>
            <a:off x="465668" y="392290"/>
            <a:ext cx="10696221" cy="550920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cs typeface="Segoe UI"/>
              </a:rPr>
              <a:t>The little shabby respectable old men ...  fly them (kites) almost out of sight, yesterday it was over the trees to the south, into an absolutely cloudless </a:t>
            </a:r>
            <a:r>
              <a:rPr lang="en-US" sz="3200" dirty="0" err="1">
                <a:cs typeface="Segoe UI"/>
              </a:rPr>
              <a:t>viridescent</a:t>
            </a:r>
            <a:r>
              <a:rPr lang="en-US" sz="3200" dirty="0">
                <a:cs typeface="Segoe UI"/>
              </a:rPr>
              <a:t> evening sky ... I was really rooted to the​ spot yesterday, unable to go away and wondering what was keeping me. Extraordinary effect too of birds flying close to the kites. My next old man, or old young man … must be a kite-flyer. So absolutely disinterested, like a poem, or useful in the depths where demand and supply coincide, and the prayer is the god. Yes, prayer rather than poem ...because poems are prayers, of Dives and Lazarus one flesh.  </a:t>
            </a:r>
            <a:endParaRPr lang="en-US" sz="3200" dirty="0">
              <a:cs typeface="Calibri"/>
            </a:endParaRPr>
          </a:p>
        </p:txBody>
      </p:sp>
    </p:spTree>
    <p:extLst>
      <p:ext uri="{BB962C8B-B14F-4D97-AF65-F5344CB8AC3E}">
        <p14:creationId xmlns:p14="http://schemas.microsoft.com/office/powerpoint/2010/main" val="38446680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CE269F-E5E7-4B40-B48D-10ECA74A4FCB}"/>
              </a:ext>
            </a:extLst>
          </p:cNvPr>
          <p:cNvSpPr>
            <a:spLocks noGrp="1"/>
          </p:cNvSpPr>
          <p:nvPr>
            <p:ph type="title"/>
          </p:nvPr>
        </p:nvSpPr>
        <p:spPr/>
        <p:txBody>
          <a:bodyPr/>
          <a:lstStyle/>
          <a:p>
            <a:r>
              <a:rPr lang="en-US">
                <a:cs typeface="Calibri Light"/>
              </a:rPr>
              <a:t>Murphy</a:t>
            </a:r>
            <a:endParaRPr lang="en-US"/>
          </a:p>
        </p:txBody>
      </p:sp>
      <p:sp>
        <p:nvSpPr>
          <p:cNvPr id="3" name="Content Placeholder 2">
            <a:extLst>
              <a:ext uri="{FF2B5EF4-FFF2-40B4-BE49-F238E27FC236}">
                <a16:creationId xmlns:a16="http://schemas.microsoft.com/office/drawing/2014/main" xmlns="" id="{0649E1D2-FA46-48D7-A0A4-3EC81C82D115}"/>
              </a:ext>
            </a:extLst>
          </p:cNvPr>
          <p:cNvSpPr>
            <a:spLocks noGrp="1"/>
          </p:cNvSpPr>
          <p:nvPr>
            <p:ph idx="1"/>
          </p:nvPr>
        </p:nvSpPr>
        <p:spPr>
          <a:xfrm>
            <a:off x="838200" y="1363133"/>
            <a:ext cx="10515600" cy="4813830"/>
          </a:xfrm>
        </p:spPr>
        <p:txBody>
          <a:bodyPr vert="horz" lIns="91440" tIns="45720" rIns="91440" bIns="45720" rtlCol="0" anchor="t">
            <a:normAutofit/>
          </a:bodyPr>
          <a:lstStyle/>
          <a:p>
            <a:pPr marL="0" indent="0">
              <a:buNone/>
            </a:pPr>
            <a:r>
              <a:rPr lang="en-GB" sz="3200" b="1" dirty="0">
                <a:ea typeface="+mn-lt"/>
                <a:cs typeface="+mn-lt"/>
              </a:rPr>
              <a:t>Except for the sagging soar of line … there was nothing to be seen, for the kite had disappeared from view. Mr. Kelly was enraptured. Now he could measure the distance from the seen to the unseen, he was in a position to determine the point at which seen and unseen met. Rather, the experience he is after is one of delicate discrimination, the minimalist flicker of presence and absence at the very edge of perception. His later work will make this zone of experience its own.  </a:t>
            </a:r>
            <a:endParaRPr lang="en-US" sz="3200" dirty="0">
              <a:ea typeface="+mn-lt"/>
              <a:cs typeface="+mn-lt"/>
            </a:endParaRPr>
          </a:p>
        </p:txBody>
      </p:sp>
    </p:spTree>
    <p:extLst>
      <p:ext uri="{BB962C8B-B14F-4D97-AF65-F5344CB8AC3E}">
        <p14:creationId xmlns:p14="http://schemas.microsoft.com/office/powerpoint/2010/main" val="4245015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Image result for Ribera hermit">
            <a:extLst>
              <a:ext uri="{FF2B5EF4-FFF2-40B4-BE49-F238E27FC236}">
                <a16:creationId xmlns:a16="http://schemas.microsoft.com/office/drawing/2014/main" xmlns="" id="{9EABE627-A0CA-4E3C-BDEE-1EEF77AACF4B}"/>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881502" y="643467"/>
            <a:ext cx="4428997"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934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981200" y="274638"/>
            <a:ext cx="8229600" cy="654032"/>
          </a:xfrm>
        </p:spPr>
        <p:txBody>
          <a:bodyPr>
            <a:normAutofit/>
          </a:bodyPr>
          <a:lstStyle/>
          <a:p>
            <a:r>
              <a:rPr lang="en-GB" sz="3600" dirty="0"/>
              <a:t>Grunewald: </a:t>
            </a:r>
            <a:r>
              <a:rPr lang="en-GB" sz="3600" dirty="0" err="1"/>
              <a:t>Isenheim</a:t>
            </a:r>
            <a:r>
              <a:rPr lang="en-GB" sz="3600" dirty="0"/>
              <a:t> Altar</a:t>
            </a:r>
          </a:p>
        </p:txBody>
      </p:sp>
      <p:pic>
        <p:nvPicPr>
          <p:cNvPr id="7" name="Content Placeholder 6" descr="Mathis_Gothart_Grünewald_022.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2881291" y="1127760"/>
            <a:ext cx="6453632" cy="5730240"/>
          </a:xfrm>
        </p:spPr>
      </p:pic>
    </p:spTree>
    <p:extLst>
      <p:ext uri="{BB962C8B-B14F-4D97-AF65-F5344CB8AC3E}">
        <p14:creationId xmlns:p14="http://schemas.microsoft.com/office/powerpoint/2010/main" val="2347920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Helige</a:t>
            </a:r>
            <a:r>
              <a:rPr lang="en-GB" dirty="0"/>
              <a:t> </a:t>
            </a:r>
            <a:r>
              <a:rPr lang="en-GB" dirty="0" err="1"/>
              <a:t>Geist</a:t>
            </a:r>
            <a:r>
              <a:rPr lang="en-GB" dirty="0"/>
              <a:t> </a:t>
            </a:r>
            <a:r>
              <a:rPr lang="en-GB" dirty="0" err="1"/>
              <a:t>Spital</a:t>
            </a:r>
            <a:endParaRPr lang="en-GB" dirty="0"/>
          </a:p>
        </p:txBody>
      </p:sp>
      <p:pic>
        <p:nvPicPr>
          <p:cNvPr id="4" name="Content Placeholder 3" descr="48.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3078693" y="1600203"/>
            <a:ext cx="6034617" cy="4525963"/>
          </a:xfrm>
        </p:spPr>
      </p:pic>
    </p:spTree>
    <p:extLst>
      <p:ext uri="{BB962C8B-B14F-4D97-AF65-F5344CB8AC3E}">
        <p14:creationId xmlns:p14="http://schemas.microsoft.com/office/powerpoint/2010/main" val="31773720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27</TotalTime>
  <Words>323</Words>
  <Application>Microsoft Office PowerPoint</Application>
  <PresentationFormat>Custom</PresentationFormat>
  <Paragraphs>55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Dying Well: Beckett, Writing and the History of Care. </vt:lpstr>
      <vt:lpstr>Siobhan Campbell (CI): Trinity Hospice Project</vt:lpstr>
      <vt:lpstr>4 Areas of Research. </vt:lpstr>
      <vt:lpstr>Letter/ First Love</vt:lpstr>
      <vt:lpstr>PowerPoint Presentation</vt:lpstr>
      <vt:lpstr>Murphy</vt:lpstr>
      <vt:lpstr>PowerPoint Presentation</vt:lpstr>
      <vt:lpstr>Grunewald: Isenheim Altar</vt:lpstr>
      <vt:lpstr>Helige Geist Spital</vt:lpstr>
      <vt:lpstr>PowerPoint Presentation</vt:lpstr>
      <vt:lpstr>Unpublished poem 1937</vt:lpstr>
      <vt:lpstr>Malone Dies</vt:lpstr>
      <vt:lpstr>PowerPoint Presentation</vt:lpstr>
      <vt:lpstr>Ping!</vt:lpstr>
      <vt:lpstr>Neither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Rattenbury</dc:creator>
  <cp:lastModifiedBy>Mike Rattenbury</cp:lastModifiedBy>
  <cp:revision>108</cp:revision>
  <dcterms:created xsi:type="dcterms:W3CDTF">2013-07-15T20:26:40Z</dcterms:created>
  <dcterms:modified xsi:type="dcterms:W3CDTF">2019-05-15T10:20:49Z</dcterms:modified>
</cp:coreProperties>
</file>