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87" r:id="rId3"/>
    <p:sldId id="262" r:id="rId4"/>
    <p:sldId id="288" r:id="rId5"/>
    <p:sldId id="259" r:id="rId6"/>
    <p:sldId id="289" r:id="rId7"/>
    <p:sldId id="260" r:id="rId8"/>
    <p:sldId id="273" r:id="rId9"/>
    <p:sldId id="261" r:id="rId10"/>
    <p:sldId id="270" r:id="rId11"/>
    <p:sldId id="271" r:id="rId12"/>
    <p:sldId id="272" r:id="rId13"/>
    <p:sldId id="265" r:id="rId14"/>
    <p:sldId id="276" r:id="rId15"/>
    <p:sldId id="266" r:id="rId16"/>
    <p:sldId id="283" r:id="rId17"/>
    <p:sldId id="284" r:id="rId18"/>
    <p:sldId id="279" r:id="rId19"/>
    <p:sldId id="290" r:id="rId20"/>
    <p:sldId id="269" r:id="rId21"/>
    <p:sldId id="274" r:id="rId22"/>
    <p:sldId id="268" r:id="rId23"/>
    <p:sldId id="280" r:id="rId24"/>
    <p:sldId id="267" r:id="rId25"/>
    <p:sldId id="281" r:id="rId26"/>
    <p:sldId id="278" r:id="rId27"/>
    <p:sldId id="291" r:id="rId28"/>
    <p:sldId id="277"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08" autoAdjust="0"/>
    <p:restoredTop sz="94660"/>
  </p:normalViewPr>
  <p:slideViewPr>
    <p:cSldViewPr>
      <p:cViewPr>
        <p:scale>
          <a:sx n="66" d="100"/>
          <a:sy n="66" d="100"/>
        </p:scale>
        <p:origin x="-1488" y="-1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C4670C-99CD-47D0-A3F7-7F411DAEDEFD}" type="datetimeFigureOut">
              <a:rPr lang="en-GB" smtClean="0"/>
              <a:pPr/>
              <a:t>04/06/2016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67629E-C515-42D5-A948-F9E996C575F6}" type="slidenum">
              <a:rPr lang="en-GB" smtClean="0"/>
              <a:pPr/>
              <a:t>‹#›</a:t>
            </a:fld>
            <a:endParaRPr lang="en-GB"/>
          </a:p>
        </p:txBody>
      </p:sp>
    </p:spTree>
    <p:extLst>
      <p:ext uri="{BB962C8B-B14F-4D97-AF65-F5344CB8AC3E}">
        <p14:creationId xmlns:p14="http://schemas.microsoft.com/office/powerpoint/2010/main" val="689240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Exercise in touch awareness with sock over hand....</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Touch is probably the most stimulated of our sense and the one that we pay least importance. </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Whether it is an handshake, the caress of the wind, the weight of your clothes or the pressure points under your feet when you walk, the sense of touch is constantly activated. </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There are several aspects to that sense, it allows us to know the texture and the temperature of an object, and adjust our gait if we walk on a pebble. We can classify the touch (or somatic sensations) with respect to the type of receptor involved: 1) the mechanical sensations to sense tissue motion, 2) thermal sensations to detect hot and cold, and 3) the painful sensations associated fatigue or tissue destruction. Mechanical sensations can further be divided into exteroceptive sensations (which is perceived at the body surface) and proprioceptive sensations (which are more or less unconscious and tell us about the position of our body in space, balance and visceral and deep tissue sensations). </a:t>
            </a:r>
          </a:p>
          <a:p>
            <a:endParaRPr lang="en-GB"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You will probably be relieved to know that I am not going to go into the detail of types of receptors in the skin and how they operate, suffice to say that as with so much of the body it is extremely complicated and as more research is done we learn more and more how fearfully and wonderfully we are made.</a:t>
            </a:r>
          </a:p>
          <a:p>
            <a:endParaRPr lang="en-GB" dirty="0"/>
          </a:p>
        </p:txBody>
      </p:sp>
      <p:sp>
        <p:nvSpPr>
          <p:cNvPr id="4" name="Slide Number Placeholder 3"/>
          <p:cNvSpPr>
            <a:spLocks noGrp="1"/>
          </p:cNvSpPr>
          <p:nvPr>
            <p:ph type="sldNum" sz="quarter" idx="10"/>
          </p:nvPr>
        </p:nvSpPr>
        <p:spPr/>
        <p:txBody>
          <a:bodyPr/>
          <a:lstStyle/>
          <a:p>
            <a:fld id="{98C219C4-B5FC-4C3D-9F21-807FF1B609DF}" type="slidenum">
              <a:rPr lang="en-GB" smtClean="0"/>
              <a:pPr/>
              <a:t>5</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You probably think of the sense of touch as relating to your skin. </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After all, you have about 5 million sensory nerve receptors in your skin.</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 But you also can feel pain and pressure inside your body. Think about stomach aches and headaches.</a:t>
            </a:r>
          </a:p>
          <a:p>
            <a:r>
              <a:rPr lang="en-GB" sz="1200" kern="1200" dirty="0" smtClean="0">
                <a:solidFill>
                  <a:schemeClr val="tx1"/>
                </a:solidFill>
                <a:latin typeface="+mn-lt"/>
                <a:ea typeface="+mn-ea"/>
                <a:cs typeface="+mn-cs"/>
              </a:rPr>
              <a:t> Most of your sense of touch, though, comes from external stimulus by way of your skin.</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So how does a quick journey from the touch receptors in your skin to your brain happen? </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When the touch, pain or heat sensors in your skin are stimulated, they send electrical pulses to your </a:t>
            </a:r>
            <a:r>
              <a:rPr lang="en-GB" sz="1200" b="1" kern="1200" dirty="0" smtClean="0">
                <a:solidFill>
                  <a:schemeClr val="tx1"/>
                </a:solidFill>
                <a:latin typeface="+mn-lt"/>
                <a:ea typeface="+mn-ea"/>
                <a:cs typeface="+mn-cs"/>
              </a:rPr>
              <a:t>neurons</a:t>
            </a:r>
            <a:r>
              <a:rPr lang="en-GB" sz="1200" kern="1200" dirty="0" smtClean="0">
                <a:solidFill>
                  <a:schemeClr val="tx1"/>
                </a:solidFill>
                <a:latin typeface="+mn-lt"/>
                <a:ea typeface="+mn-ea"/>
                <a:cs typeface="+mn-cs"/>
              </a:rPr>
              <a:t>, special cells that relay electrochemical impulses. The sensory neurons then act as a relay team, passing along the electrical pulse from neuron to neuron until it reaches your spinal cord. Your spinal cord takes the incoming signal and sends it to your brain. Once the brain receives the signal from the spinal cord, it translates the electrical signal,</a:t>
            </a:r>
            <a:r>
              <a:rPr lang="en-GB" sz="1200" kern="1200" baseline="0" dirty="0" smtClean="0">
                <a:solidFill>
                  <a:schemeClr val="tx1"/>
                </a:solidFill>
                <a:latin typeface="+mn-lt"/>
                <a:ea typeface="+mn-ea"/>
                <a:cs typeface="+mn-cs"/>
              </a:rPr>
              <a:t> you recognise that you have felt something.</a:t>
            </a: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What you feel then has to talk to other areas in your brain as the sensations enter your consious sense but will also relate to your subconscious sense.</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98C219C4-B5FC-4C3D-9F21-807FF1B609DF}" type="slidenum">
              <a:rPr lang="en-GB" smtClean="0"/>
              <a:pPr/>
              <a:t>7</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 have put this slide up to show you the size of the area related to sensation for different parts of the body. </a:t>
            </a:r>
          </a:p>
          <a:p>
            <a:endParaRPr lang="en-GB" dirty="0" smtClean="0"/>
          </a:p>
          <a:p>
            <a:r>
              <a:rPr lang="en-GB" dirty="0" smtClean="0"/>
              <a:t>Sensation from the L of the body will be perceived in the R brain</a:t>
            </a:r>
            <a:r>
              <a:rPr lang="en-GB" baseline="0" dirty="0" smtClean="0"/>
              <a:t> since sensation crosses in the mid brain. But look at the huge area dedicated to the hand and the face. These are the most sensitive areas of the body</a:t>
            </a:r>
            <a:endParaRPr lang="en-GB" dirty="0"/>
          </a:p>
        </p:txBody>
      </p:sp>
      <p:sp>
        <p:nvSpPr>
          <p:cNvPr id="4" name="Slide Number Placeholder 3"/>
          <p:cNvSpPr>
            <a:spLocks noGrp="1"/>
          </p:cNvSpPr>
          <p:nvPr>
            <p:ph type="sldNum" sz="quarter" idx="10"/>
          </p:nvPr>
        </p:nvSpPr>
        <p:spPr/>
        <p:txBody>
          <a:bodyPr/>
          <a:lstStyle/>
          <a:p>
            <a:fld id="{98C219C4-B5FC-4C3D-9F21-807FF1B609DF}"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44196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600200" y="3795311"/>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25E0B116-10A7-4C14-9B07-9ECF1C3D86CA}" type="datetimeFigureOut">
              <a:rPr lang="en-GB" smtClean="0"/>
              <a:pPr/>
              <a:t>04/06/2016</a:t>
            </a:fld>
            <a:endParaRPr lang="en-GB"/>
          </a:p>
        </p:txBody>
      </p:sp>
      <p:sp>
        <p:nvSpPr>
          <p:cNvPr id="5" name="Footer Placeholder 4"/>
          <p:cNvSpPr>
            <a:spLocks noGrp="1"/>
          </p:cNvSpPr>
          <p:nvPr>
            <p:ph type="ftr" sz="quarter" idx="11"/>
          </p:nvPr>
        </p:nvSpPr>
        <p:spPr/>
        <p:txBody>
          <a:bodyPr/>
          <a:lstStyle/>
          <a:p>
            <a:endParaRPr lang="en-GB"/>
          </a:p>
        </p:txBody>
      </p:sp>
      <p:sp>
        <p:nvSpPr>
          <p:cNvPr id="2" name="Title 1"/>
          <p:cNvSpPr>
            <a:spLocks noGrp="1"/>
          </p:cNvSpPr>
          <p:nvPr>
            <p:ph type="ctrTitle"/>
          </p:nvPr>
        </p:nvSpPr>
        <p:spPr>
          <a:xfrm>
            <a:off x="984324" y="1295400"/>
            <a:ext cx="7175351" cy="1793167"/>
          </a:xfrm>
          <a:effectLst/>
        </p:spPr>
        <p:txBody>
          <a:bodyPr>
            <a:noAutofit/>
          </a:bodyPr>
          <a:lstStyle>
            <a:lvl1pPr marL="640080" indent="-457200" algn="l">
              <a:defRPr sz="5400"/>
            </a:lvl1pPr>
          </a:lstStyle>
          <a:p>
            <a:r>
              <a:rPr lang="en-US" dirty="0" smtClean="0"/>
              <a:t>Click to edit Master title style</a:t>
            </a:r>
            <a:endParaRPr lang="en-US" dirty="0"/>
          </a:p>
        </p:txBody>
      </p:sp>
      <p:sp>
        <p:nvSpPr>
          <p:cNvPr id="15" name="Footer Placeholder 4"/>
          <p:cNvSpPr txBox="1">
            <a:spLocks/>
          </p:cNvSpPr>
          <p:nvPr userDrawn="1"/>
        </p:nvSpPr>
        <p:spPr>
          <a:xfrm>
            <a:off x="609599" y="6324600"/>
            <a:ext cx="3352801" cy="365125"/>
          </a:xfrm>
          <a:prstGeom prst="rect">
            <a:avLst/>
          </a:prstGeom>
        </p:spPr>
        <p:txBody>
          <a:bodyPr vert="horz" lIns="91440" tIns="45720" rIns="91440" bIns="45720" rtlCol="0" anchor="ctr"/>
          <a:lstStyle>
            <a:defPPr>
              <a:defRPr lang="en-US"/>
            </a:defPPr>
            <a:lvl1pPr marL="0" algn="l" defTabSz="914400" rtl="0" eaLnBrk="1" latinLnBrk="0" hangingPunct="1">
              <a:defRPr sz="11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t>The Biology of Touch</a:t>
            </a:r>
            <a:endParaRPr lang="en-GB" dirty="0"/>
          </a:p>
        </p:txBody>
      </p:sp>
      <p:sp>
        <p:nvSpPr>
          <p:cNvPr id="16" name="Slide Number Placeholder 5"/>
          <p:cNvSpPr txBox="1">
            <a:spLocks/>
          </p:cNvSpPr>
          <p:nvPr userDrawn="1"/>
        </p:nvSpPr>
        <p:spPr>
          <a:xfrm>
            <a:off x="3657600" y="6492875"/>
            <a:ext cx="1828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t>Slide </a:t>
            </a:r>
            <a:fld id="{2721BF68-BD96-4DA2-B3AF-7B2B3959A2C3}"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25E0B116-10A7-4C14-9B07-9ECF1C3D86CA}" type="datetimeFigureOut">
              <a:rPr lang="en-GB" smtClean="0"/>
              <a:pPr/>
              <a:t>04/06/2016</a:t>
            </a:fld>
            <a:endParaRPr lang="en-GB"/>
          </a:p>
        </p:txBody>
      </p:sp>
      <p:sp>
        <p:nvSpPr>
          <p:cNvPr id="5" name="Footer Placeholder 4"/>
          <p:cNvSpPr>
            <a:spLocks noGrp="1"/>
          </p:cNvSpPr>
          <p:nvPr>
            <p:ph type="ftr" sz="quarter" idx="11"/>
          </p:nvPr>
        </p:nvSpPr>
        <p:spPr/>
        <p:txBody>
          <a:bodyPr/>
          <a:lstStyle/>
          <a:p>
            <a:endParaRPr lang="en-GB"/>
          </a:p>
        </p:txBody>
      </p:sp>
      <p:sp>
        <p:nvSpPr>
          <p:cNvPr id="8" name="Slide Number Placeholder 5"/>
          <p:cNvSpPr txBox="1">
            <a:spLocks/>
          </p:cNvSpPr>
          <p:nvPr userDrawn="1"/>
        </p:nvSpPr>
        <p:spPr>
          <a:xfrm>
            <a:off x="3657600" y="6492875"/>
            <a:ext cx="1828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t>Slide </a:t>
            </a:r>
            <a:fld id="{2721BF68-BD96-4DA2-B3AF-7B2B3959A2C3}"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25E0B116-10A7-4C14-9B07-9ECF1C3D86CA}" type="datetimeFigureOut">
              <a:rPr lang="en-GB" smtClean="0"/>
              <a:pPr/>
              <a:t>04/06/2016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21BF68-BD96-4DA2-B3AF-7B2B3959A2C3}" type="slidenum">
              <a:rPr lang="en-GB" smtClean="0"/>
              <a:pPr/>
              <a:t>‹#›</a:t>
            </a:fld>
            <a:endParaRPr lang="en-GB"/>
          </a:p>
        </p:txBody>
      </p:sp>
      <p:sp>
        <p:nvSpPr>
          <p:cNvPr id="7" name="Slide Number Placeholder 5"/>
          <p:cNvSpPr txBox="1">
            <a:spLocks/>
          </p:cNvSpPr>
          <p:nvPr userDrawn="1"/>
        </p:nvSpPr>
        <p:spPr>
          <a:xfrm>
            <a:off x="3962400" y="6324600"/>
            <a:ext cx="1828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t>Slide </a:t>
            </a:r>
            <a:fld id="{2721BF68-BD96-4DA2-B3AF-7B2B3959A2C3}"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172200" y="6172200"/>
            <a:ext cx="2514600" cy="365125"/>
          </a:xfrm>
          <a:prstGeom prst="rect">
            <a:avLst/>
          </a:prstGeom>
        </p:spPr>
        <p:txBody>
          <a:bodyPr/>
          <a:lstStyle/>
          <a:p>
            <a:fld id="{25E0B116-10A7-4C14-9B07-9ECF1C3D86CA}" type="datetimeFigureOut">
              <a:rPr lang="en-GB" smtClean="0"/>
              <a:pPr/>
              <a:t>04/06/2016</a:t>
            </a:fld>
            <a:endParaRPr lang="en-GB"/>
          </a:p>
        </p:txBody>
      </p:sp>
      <p:sp>
        <p:nvSpPr>
          <p:cNvPr id="5" name="Footer Placeholder 4"/>
          <p:cNvSpPr>
            <a:spLocks noGrp="1"/>
          </p:cNvSpPr>
          <p:nvPr>
            <p:ph type="ftr" sz="quarter" idx="11"/>
          </p:nvPr>
        </p:nvSpPr>
        <p:spPr/>
        <p:txBody>
          <a:bodyPr/>
          <a:lstStyle/>
          <a:p>
            <a:endParaRPr lang="en-GB"/>
          </a:p>
        </p:txBody>
      </p:sp>
      <p:sp>
        <p:nvSpPr>
          <p:cNvPr id="8" name="Title 7"/>
          <p:cNvSpPr>
            <a:spLocks noGrp="1"/>
          </p:cNvSpPr>
          <p:nvPr>
            <p:ph type="title"/>
          </p:nvPr>
        </p:nvSpPr>
        <p:spPr>
          <a:xfrm>
            <a:off x="914400" y="685800"/>
            <a:ext cx="6512511" cy="1143000"/>
          </a:xfrm>
        </p:spPr>
        <p:txBody>
          <a:bodyPr/>
          <a:lstStyle/>
          <a:p>
            <a:r>
              <a:rPr lang="en-US" dirty="0" smtClean="0"/>
              <a:t>Click to edit Master title style</a:t>
            </a:r>
            <a:endParaRPr lang="en-US" dirty="0"/>
          </a:p>
        </p:txBody>
      </p:sp>
      <p:sp>
        <p:nvSpPr>
          <p:cNvPr id="10" name="Content Placeholder 9"/>
          <p:cNvSpPr>
            <a:spLocks noGrp="1"/>
          </p:cNvSpPr>
          <p:nvPr>
            <p:ph sz="quarter" idx="13"/>
          </p:nvPr>
        </p:nvSpPr>
        <p:spPr>
          <a:xfrm>
            <a:off x="914400" y="2514600"/>
            <a:ext cx="6400800" cy="347472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4"/>
          <p:cNvSpPr txBox="1">
            <a:spLocks/>
          </p:cNvSpPr>
          <p:nvPr userDrawn="1"/>
        </p:nvSpPr>
        <p:spPr>
          <a:xfrm>
            <a:off x="609599" y="6324600"/>
            <a:ext cx="3352801" cy="365125"/>
          </a:xfrm>
          <a:prstGeom prst="rect">
            <a:avLst/>
          </a:prstGeom>
        </p:spPr>
        <p:txBody>
          <a:bodyPr vert="horz" lIns="91440" tIns="45720" rIns="91440" bIns="45720" rtlCol="0" anchor="ctr"/>
          <a:lstStyle>
            <a:defPPr>
              <a:defRPr lang="en-US"/>
            </a:defPPr>
            <a:lvl1pPr marL="0" algn="l" defTabSz="914400" rtl="0" eaLnBrk="1" latinLnBrk="0" hangingPunct="1">
              <a:defRPr sz="11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t>The Biology of Touch</a:t>
            </a:r>
            <a:endParaRPr lang="en-GB" dirty="0"/>
          </a:p>
        </p:txBody>
      </p:sp>
      <p:sp>
        <p:nvSpPr>
          <p:cNvPr id="9" name="Slide Number Placeholder 5"/>
          <p:cNvSpPr txBox="1">
            <a:spLocks/>
          </p:cNvSpPr>
          <p:nvPr userDrawn="1"/>
        </p:nvSpPr>
        <p:spPr>
          <a:xfrm>
            <a:off x="3657600" y="6509142"/>
            <a:ext cx="1828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t>Slide </a:t>
            </a:r>
            <a:fld id="{2721BF68-BD96-4DA2-B3AF-7B2B3959A2C3}"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25E0B116-10A7-4C14-9B07-9ECF1C3D86CA}" type="datetimeFigureOut">
              <a:rPr lang="en-GB" smtClean="0"/>
              <a:pPr/>
              <a:t>04/06/2016</a:t>
            </a:fld>
            <a:endParaRPr lang="en-GB"/>
          </a:p>
        </p:txBody>
      </p:sp>
      <p:sp>
        <p:nvSpPr>
          <p:cNvPr id="5" name="Footer Placeholder 4"/>
          <p:cNvSpPr>
            <a:spLocks noGrp="1"/>
          </p:cNvSpPr>
          <p:nvPr>
            <p:ph type="ftr" sz="quarter" idx="11"/>
          </p:nvPr>
        </p:nvSpPr>
        <p:spPr/>
        <p:txBody>
          <a:bodyPr/>
          <a:lstStyle/>
          <a:p>
            <a:endParaRPr lang="en-GB"/>
          </a:p>
        </p:txBody>
      </p:sp>
      <p:sp>
        <p:nvSpPr>
          <p:cNvPr id="11" name="Footer Placeholder 4"/>
          <p:cNvSpPr txBox="1">
            <a:spLocks/>
          </p:cNvSpPr>
          <p:nvPr userDrawn="1"/>
        </p:nvSpPr>
        <p:spPr>
          <a:xfrm>
            <a:off x="609599" y="6324600"/>
            <a:ext cx="3352801" cy="365125"/>
          </a:xfrm>
          <a:prstGeom prst="rect">
            <a:avLst/>
          </a:prstGeom>
        </p:spPr>
        <p:txBody>
          <a:bodyPr vert="horz" lIns="91440" tIns="45720" rIns="91440" bIns="45720" rtlCol="0" anchor="ctr"/>
          <a:lstStyle>
            <a:defPPr>
              <a:defRPr lang="en-US"/>
            </a:defPPr>
            <a:lvl1pPr marL="0" algn="l" defTabSz="914400" rtl="0" eaLnBrk="1" latinLnBrk="0" hangingPunct="1">
              <a:defRPr sz="11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mtClean="0"/>
              <a:t>The Biology of Touch</a:t>
            </a:r>
            <a:endParaRPr lang="en-GB" dirty="0"/>
          </a:p>
        </p:txBody>
      </p:sp>
      <p:sp>
        <p:nvSpPr>
          <p:cNvPr id="12" name="Slide Number Placeholder 5"/>
          <p:cNvSpPr txBox="1">
            <a:spLocks/>
          </p:cNvSpPr>
          <p:nvPr userDrawn="1"/>
        </p:nvSpPr>
        <p:spPr>
          <a:xfrm>
            <a:off x="3657600" y="6517044"/>
            <a:ext cx="1828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t>Slide </a:t>
            </a:r>
            <a:fld id="{2721BF68-BD96-4DA2-B3AF-7B2B3959A2C3}"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6172200" y="6172200"/>
            <a:ext cx="2514600" cy="365125"/>
          </a:xfrm>
          <a:prstGeom prst="rect">
            <a:avLst/>
          </a:prstGeom>
        </p:spPr>
        <p:txBody>
          <a:bodyPr/>
          <a:lstStyle/>
          <a:p>
            <a:fld id="{25E0B116-10A7-4C14-9B07-9ECF1C3D86CA}" type="datetimeFigureOut">
              <a:rPr lang="en-GB" smtClean="0"/>
              <a:pPr/>
              <a:t>04/06/2016</a:t>
            </a:fld>
            <a:endParaRPr lang="en-GB"/>
          </a:p>
        </p:txBody>
      </p:sp>
      <p:sp>
        <p:nvSpPr>
          <p:cNvPr id="6" name="Footer Placeholder 5"/>
          <p:cNvSpPr>
            <a:spLocks noGrp="1"/>
          </p:cNvSpPr>
          <p:nvPr>
            <p:ph type="ftr" sz="quarter" idx="11"/>
          </p:nvPr>
        </p:nvSpPr>
        <p:spPr/>
        <p:txBody>
          <a:bodyPr/>
          <a:lstStyle/>
          <a:p>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Footer Placeholder 4"/>
          <p:cNvSpPr txBox="1">
            <a:spLocks/>
          </p:cNvSpPr>
          <p:nvPr userDrawn="1"/>
        </p:nvSpPr>
        <p:spPr>
          <a:xfrm>
            <a:off x="609599" y="6324600"/>
            <a:ext cx="3352801" cy="365125"/>
          </a:xfrm>
          <a:prstGeom prst="rect">
            <a:avLst/>
          </a:prstGeom>
        </p:spPr>
        <p:txBody>
          <a:bodyPr vert="horz" lIns="91440" tIns="45720" rIns="91440" bIns="45720" rtlCol="0" anchor="ctr"/>
          <a:lstStyle>
            <a:defPPr>
              <a:defRPr lang="en-US"/>
            </a:defPPr>
            <a:lvl1pPr marL="0" algn="l" defTabSz="914400" rtl="0" eaLnBrk="1" latinLnBrk="0" hangingPunct="1">
              <a:defRPr sz="11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mtClean="0"/>
              <a:t>The Biology of Touch</a:t>
            </a:r>
            <a:endParaRPr lang="en-GB" dirty="0"/>
          </a:p>
        </p:txBody>
      </p:sp>
      <p:sp>
        <p:nvSpPr>
          <p:cNvPr id="12" name="Slide Number Placeholder 5"/>
          <p:cNvSpPr txBox="1">
            <a:spLocks/>
          </p:cNvSpPr>
          <p:nvPr userDrawn="1"/>
        </p:nvSpPr>
        <p:spPr>
          <a:xfrm>
            <a:off x="3657600" y="6510782"/>
            <a:ext cx="1828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t>Slide </a:t>
            </a:r>
            <a:fld id="{2721BF68-BD96-4DA2-B3AF-7B2B3959A2C3}"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6172200" y="6172200"/>
            <a:ext cx="2514600" cy="365125"/>
          </a:xfrm>
          <a:prstGeom prst="rect">
            <a:avLst/>
          </a:prstGeom>
        </p:spPr>
        <p:txBody>
          <a:bodyPr/>
          <a:lstStyle/>
          <a:p>
            <a:fld id="{25E0B116-10A7-4C14-9B07-9ECF1C3D86CA}" type="datetimeFigureOut">
              <a:rPr lang="en-GB" smtClean="0"/>
              <a:pPr/>
              <a:t>04/06/2016</a:t>
            </a:fld>
            <a:endParaRPr lang="en-GB"/>
          </a:p>
        </p:txBody>
      </p:sp>
      <p:sp>
        <p:nvSpPr>
          <p:cNvPr id="8" name="Footer Placeholder 7"/>
          <p:cNvSpPr>
            <a:spLocks noGrp="1"/>
          </p:cNvSpPr>
          <p:nvPr>
            <p:ph type="ftr" sz="quarter" idx="11"/>
          </p:nvPr>
        </p:nvSpPr>
        <p:spPr/>
        <p:txBody>
          <a:bodyPr/>
          <a:lstStyle/>
          <a:p>
            <a:endParaRPr lang="en-GB"/>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11" name="Footer Placeholder 4"/>
          <p:cNvSpPr txBox="1">
            <a:spLocks/>
          </p:cNvSpPr>
          <p:nvPr userDrawn="1"/>
        </p:nvSpPr>
        <p:spPr>
          <a:xfrm>
            <a:off x="609599" y="6324600"/>
            <a:ext cx="3352801" cy="365125"/>
          </a:xfrm>
          <a:prstGeom prst="rect">
            <a:avLst/>
          </a:prstGeom>
        </p:spPr>
        <p:txBody>
          <a:bodyPr vert="horz" lIns="91440" tIns="45720" rIns="91440" bIns="45720" rtlCol="0" anchor="ctr"/>
          <a:lstStyle>
            <a:defPPr>
              <a:defRPr lang="en-US"/>
            </a:defPPr>
            <a:lvl1pPr marL="0" algn="l" defTabSz="914400" rtl="0" eaLnBrk="1" latinLnBrk="0" hangingPunct="1">
              <a:defRPr sz="11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t>The Biology of Touch</a:t>
            </a:r>
            <a:endParaRPr lang="en-GB" dirty="0"/>
          </a:p>
        </p:txBody>
      </p:sp>
      <p:sp>
        <p:nvSpPr>
          <p:cNvPr id="12" name="Slide Number Placeholder 5"/>
          <p:cNvSpPr txBox="1">
            <a:spLocks/>
          </p:cNvSpPr>
          <p:nvPr userDrawn="1"/>
        </p:nvSpPr>
        <p:spPr>
          <a:xfrm>
            <a:off x="3810000" y="6492875"/>
            <a:ext cx="1828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t>Slide </a:t>
            </a:r>
            <a:fld id="{2721BF68-BD96-4DA2-B3AF-7B2B3959A2C3}"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6172200" y="6172200"/>
            <a:ext cx="2514600" cy="365125"/>
          </a:xfrm>
          <a:prstGeom prst="rect">
            <a:avLst/>
          </a:prstGeom>
        </p:spPr>
        <p:txBody>
          <a:bodyPr/>
          <a:lstStyle/>
          <a:p>
            <a:fld id="{25E0B116-10A7-4C14-9B07-9ECF1C3D86CA}" type="datetimeFigureOut">
              <a:rPr lang="en-GB" smtClean="0"/>
              <a:pPr/>
              <a:t>04/06/2016</a:t>
            </a:fld>
            <a:endParaRPr lang="en-GB"/>
          </a:p>
        </p:txBody>
      </p:sp>
      <p:sp>
        <p:nvSpPr>
          <p:cNvPr id="4" name="Footer Placeholder 3"/>
          <p:cNvSpPr>
            <a:spLocks noGrp="1"/>
          </p:cNvSpPr>
          <p:nvPr>
            <p:ph type="ftr" sz="quarter" idx="11"/>
          </p:nvPr>
        </p:nvSpPr>
        <p:spPr/>
        <p:txBody>
          <a:bodyPr/>
          <a:lstStyle/>
          <a:p>
            <a:endParaRPr lang="en-GB"/>
          </a:p>
        </p:txBody>
      </p:sp>
      <p:sp>
        <p:nvSpPr>
          <p:cNvPr id="6" name="Footer Placeholder 4"/>
          <p:cNvSpPr txBox="1">
            <a:spLocks/>
          </p:cNvSpPr>
          <p:nvPr userDrawn="1"/>
        </p:nvSpPr>
        <p:spPr>
          <a:xfrm>
            <a:off x="609599" y="6324600"/>
            <a:ext cx="3352801" cy="365125"/>
          </a:xfrm>
          <a:prstGeom prst="rect">
            <a:avLst/>
          </a:prstGeom>
        </p:spPr>
        <p:txBody>
          <a:bodyPr vert="horz" lIns="91440" tIns="45720" rIns="91440" bIns="45720" rtlCol="0" anchor="ctr"/>
          <a:lstStyle>
            <a:defPPr>
              <a:defRPr lang="en-US"/>
            </a:defPPr>
            <a:lvl1pPr marL="0" algn="l" defTabSz="914400" rtl="0" eaLnBrk="1" latinLnBrk="0" hangingPunct="1">
              <a:defRPr sz="11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mtClean="0"/>
              <a:t>The Biology of Touch</a:t>
            </a:r>
            <a:endParaRPr lang="en-GB" dirty="0"/>
          </a:p>
        </p:txBody>
      </p:sp>
      <p:sp>
        <p:nvSpPr>
          <p:cNvPr id="7" name="Slide Number Placeholder 5"/>
          <p:cNvSpPr txBox="1">
            <a:spLocks/>
          </p:cNvSpPr>
          <p:nvPr userDrawn="1"/>
        </p:nvSpPr>
        <p:spPr>
          <a:xfrm>
            <a:off x="3657600" y="6488594"/>
            <a:ext cx="1828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t>Slide </a:t>
            </a:r>
            <a:fld id="{2721BF68-BD96-4DA2-B3AF-7B2B3959A2C3}"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172200" y="6172200"/>
            <a:ext cx="2514600" cy="365125"/>
          </a:xfrm>
          <a:prstGeom prst="rect">
            <a:avLst/>
          </a:prstGeom>
        </p:spPr>
        <p:txBody>
          <a:bodyPr/>
          <a:lstStyle/>
          <a:p>
            <a:endParaRPr lang="en-GB" dirty="0"/>
          </a:p>
        </p:txBody>
      </p:sp>
      <p:sp>
        <p:nvSpPr>
          <p:cNvPr id="3" name="Footer Placeholder 2"/>
          <p:cNvSpPr>
            <a:spLocks noGrp="1"/>
          </p:cNvSpPr>
          <p:nvPr>
            <p:ph type="ftr" sz="quarter" idx="11"/>
          </p:nvPr>
        </p:nvSpPr>
        <p:spPr/>
        <p:txBody>
          <a:bodyPr/>
          <a:lstStyle/>
          <a:p>
            <a:endParaRPr lang="en-GB"/>
          </a:p>
        </p:txBody>
      </p:sp>
      <p:sp>
        <p:nvSpPr>
          <p:cNvPr id="5" name="Footer Placeholder 4"/>
          <p:cNvSpPr txBox="1">
            <a:spLocks/>
          </p:cNvSpPr>
          <p:nvPr userDrawn="1"/>
        </p:nvSpPr>
        <p:spPr>
          <a:xfrm>
            <a:off x="609599" y="6324600"/>
            <a:ext cx="3352801" cy="365125"/>
          </a:xfrm>
          <a:prstGeom prst="rect">
            <a:avLst/>
          </a:prstGeom>
        </p:spPr>
        <p:txBody>
          <a:bodyPr vert="horz" lIns="91440" tIns="45720" rIns="91440" bIns="45720" rtlCol="0" anchor="ctr"/>
          <a:lstStyle>
            <a:defPPr>
              <a:defRPr lang="en-US"/>
            </a:defPPr>
            <a:lvl1pPr marL="0" algn="l" defTabSz="914400" rtl="0" eaLnBrk="1" latinLnBrk="0" hangingPunct="1">
              <a:defRPr sz="11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mtClean="0"/>
              <a:t>The Biology of Touch</a:t>
            </a:r>
            <a:endParaRPr lang="en-GB" dirty="0"/>
          </a:p>
        </p:txBody>
      </p:sp>
      <p:sp>
        <p:nvSpPr>
          <p:cNvPr id="6" name="Slide Number Placeholder 5"/>
          <p:cNvSpPr txBox="1">
            <a:spLocks/>
          </p:cNvSpPr>
          <p:nvPr userDrawn="1"/>
        </p:nvSpPr>
        <p:spPr>
          <a:xfrm>
            <a:off x="3657600" y="6488594"/>
            <a:ext cx="1828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t>Slide </a:t>
            </a:r>
            <a:fld id="{2721BF68-BD96-4DA2-B3AF-7B2B3959A2C3}"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172200" y="6172200"/>
            <a:ext cx="2514600" cy="365125"/>
          </a:xfrm>
          <a:prstGeom prst="rect">
            <a:avLst/>
          </a:prstGeom>
        </p:spPr>
        <p:txBody>
          <a:bodyPr/>
          <a:lstStyle/>
          <a:p>
            <a:fld id="{25E0B116-10A7-4C14-9B07-9ECF1C3D86CA}" type="datetimeFigureOut">
              <a:rPr lang="en-GB" smtClean="0"/>
              <a:pPr/>
              <a:t>04/06/2016</a:t>
            </a:fld>
            <a:endParaRPr lang="en-GB"/>
          </a:p>
        </p:txBody>
      </p:sp>
      <p:sp>
        <p:nvSpPr>
          <p:cNvPr id="6" name="Footer Placeholder 5"/>
          <p:cNvSpPr>
            <a:spLocks noGrp="1"/>
          </p:cNvSpPr>
          <p:nvPr>
            <p:ph type="ftr" sz="quarter" idx="11"/>
          </p:nvPr>
        </p:nvSpPr>
        <p:spPr/>
        <p:txBody>
          <a:bodyPr/>
          <a:lstStyle/>
          <a:p>
            <a:endParaRPr lang="en-GB"/>
          </a:p>
        </p:txBody>
      </p:sp>
      <p:sp>
        <p:nvSpPr>
          <p:cNvPr id="9" name="Footer Placeholder 4"/>
          <p:cNvSpPr txBox="1">
            <a:spLocks/>
          </p:cNvSpPr>
          <p:nvPr userDrawn="1"/>
        </p:nvSpPr>
        <p:spPr>
          <a:xfrm>
            <a:off x="609599" y="6324600"/>
            <a:ext cx="3352801" cy="365125"/>
          </a:xfrm>
          <a:prstGeom prst="rect">
            <a:avLst/>
          </a:prstGeom>
        </p:spPr>
        <p:txBody>
          <a:bodyPr vert="horz" lIns="91440" tIns="45720" rIns="91440" bIns="45720" rtlCol="0" anchor="ctr"/>
          <a:lstStyle>
            <a:defPPr>
              <a:defRPr lang="en-US"/>
            </a:defPPr>
            <a:lvl1pPr marL="0" algn="l" defTabSz="914400" rtl="0" eaLnBrk="1" latinLnBrk="0" hangingPunct="1">
              <a:defRPr sz="11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t>The Biology of Touch</a:t>
            </a:r>
            <a:endParaRPr lang="en-GB" dirty="0"/>
          </a:p>
        </p:txBody>
      </p:sp>
      <p:sp>
        <p:nvSpPr>
          <p:cNvPr id="10" name="Slide Number Placeholder 5"/>
          <p:cNvSpPr txBox="1">
            <a:spLocks/>
          </p:cNvSpPr>
          <p:nvPr userDrawn="1"/>
        </p:nvSpPr>
        <p:spPr>
          <a:xfrm>
            <a:off x="3657600" y="6511443"/>
            <a:ext cx="1828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t>Slide </a:t>
            </a:r>
            <a:fld id="{2721BF68-BD96-4DA2-B3AF-7B2B3959A2C3}"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4343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172200" y="6172200"/>
            <a:ext cx="2514600" cy="365125"/>
          </a:xfrm>
          <a:prstGeom prst="rect">
            <a:avLst/>
          </a:prstGeom>
        </p:spPr>
        <p:txBody>
          <a:bodyPr/>
          <a:lstStyle/>
          <a:p>
            <a:fld id="{25E0B116-10A7-4C14-9B07-9ECF1C3D86CA}" type="datetimeFigureOut">
              <a:rPr lang="en-GB" smtClean="0"/>
              <a:pPr/>
              <a:t>04/06/2016</a:t>
            </a:fld>
            <a:endParaRPr lang="en-GB"/>
          </a:p>
        </p:txBody>
      </p:sp>
      <p:sp>
        <p:nvSpPr>
          <p:cNvPr id="6" name="Footer Placeholder 5"/>
          <p:cNvSpPr>
            <a:spLocks noGrp="1"/>
          </p:cNvSpPr>
          <p:nvPr>
            <p:ph type="ftr" sz="quarter" idx="11"/>
          </p:nvPr>
        </p:nvSpPr>
        <p:spPr/>
        <p:txBody>
          <a:bodyPr/>
          <a:lstStyle/>
          <a:p>
            <a:endParaRPr lang="en-GB"/>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
        <p:nvSpPr>
          <p:cNvPr id="13" name="Slide Number Placeholder 5"/>
          <p:cNvSpPr txBox="1">
            <a:spLocks/>
          </p:cNvSpPr>
          <p:nvPr userDrawn="1"/>
        </p:nvSpPr>
        <p:spPr>
          <a:xfrm>
            <a:off x="3657600" y="6523037"/>
            <a:ext cx="1828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t>Slide </a:t>
            </a:r>
            <a:fld id="{2721BF68-BD96-4DA2-B3AF-7B2B3959A2C3}" type="slidenum">
              <a:rPr lang="en-GB" smtClean="0"/>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r>
              <a:rPr lang="en-GB" dirty="0" smtClean="0"/>
              <a:t>The Biology of Touch</a:t>
            </a:r>
            <a:endParaRPr lang="en-GB" dirty="0"/>
          </a:p>
        </p:txBody>
      </p:sp>
      <p:sp>
        <p:nvSpPr>
          <p:cNvPr id="6" name="Slide Number Placeholder 5"/>
          <p:cNvSpPr>
            <a:spLocks noGrp="1"/>
          </p:cNvSpPr>
          <p:nvPr>
            <p:ph type="sldNum" sz="quarter" idx="4"/>
          </p:nvPr>
        </p:nvSpPr>
        <p:spPr>
          <a:xfrm>
            <a:off x="3657600" y="6479176"/>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r>
              <a:rPr lang="en-GB" dirty="0" smtClean="0"/>
              <a:t>Slide </a:t>
            </a:r>
            <a:fld id="{2721BF68-BD96-4DA2-B3AF-7B2B3959A2C3}" type="slidenum">
              <a:rPr lang="en-GB" smtClean="0"/>
              <a:pPr/>
              <a:t>‹#›</a:t>
            </a:fld>
            <a:endParaRPr lang="en-GB" dirty="0"/>
          </a:p>
        </p:txBody>
      </p:sp>
      <p:pic>
        <p:nvPicPr>
          <p:cNvPr id="12" name="Picture 11" descr="Image: Infant hand touching adult hand"/>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8283698" y="6115004"/>
            <a:ext cx="832048" cy="729297"/>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GB" sz="2800" dirty="0" smtClean="0"/>
              <a:t>The “Science for Dummies” </a:t>
            </a:r>
          </a:p>
          <a:p>
            <a:r>
              <a:rPr lang="en-GB" sz="2800" dirty="0" smtClean="0"/>
              <a:t>of a Pastoral Encounter</a:t>
            </a:r>
          </a:p>
          <a:p>
            <a:endParaRPr lang="en-GB" sz="2800" dirty="0"/>
          </a:p>
          <a:p>
            <a:r>
              <a:rPr lang="en-GB" sz="2800" dirty="0" smtClean="0"/>
              <a:t>Karen Elsworth</a:t>
            </a:r>
          </a:p>
        </p:txBody>
      </p:sp>
      <p:sp>
        <p:nvSpPr>
          <p:cNvPr id="2" name="Title 1"/>
          <p:cNvSpPr>
            <a:spLocks noGrp="1"/>
          </p:cNvSpPr>
          <p:nvPr>
            <p:ph type="ctrTitle"/>
          </p:nvPr>
        </p:nvSpPr>
        <p:spPr/>
        <p:txBody>
          <a:bodyPr/>
          <a:lstStyle/>
          <a:p>
            <a:pPr marL="182880" indent="0">
              <a:buNone/>
            </a:pPr>
            <a:r>
              <a:rPr lang="en-GB" dirty="0" smtClean="0"/>
              <a:t>The Biology of Touch</a:t>
            </a:r>
            <a:endParaRPr lang="en-GB" dirty="0"/>
          </a:p>
        </p:txBody>
      </p:sp>
    </p:spTree>
    <p:extLst>
      <p:ext uri="{BB962C8B-B14F-4D97-AF65-F5344CB8AC3E}">
        <p14:creationId xmlns:p14="http://schemas.microsoft.com/office/powerpoint/2010/main" val="19714092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None/>
            </a:pPr>
            <a:r>
              <a:rPr lang="en-GB" sz="3600" dirty="0"/>
              <a:t>Skin as surface to the Brain</a:t>
            </a:r>
            <a:br>
              <a:rPr lang="en-GB" sz="3600" dirty="0"/>
            </a:br>
            <a:endParaRPr lang="en-GB" sz="3600" dirty="0"/>
          </a:p>
        </p:txBody>
      </p:sp>
      <p:sp>
        <p:nvSpPr>
          <p:cNvPr id="3" name="Content Placeholder 2"/>
          <p:cNvSpPr>
            <a:spLocks noGrp="1"/>
          </p:cNvSpPr>
          <p:nvPr>
            <p:ph sz="quarter" idx="13"/>
          </p:nvPr>
        </p:nvSpPr>
        <p:spPr>
          <a:xfrm>
            <a:off x="304800" y="1600200"/>
            <a:ext cx="7086600" cy="4084320"/>
          </a:xfrm>
        </p:spPr>
        <p:txBody>
          <a:bodyPr>
            <a:normAutofit/>
          </a:bodyPr>
          <a:lstStyle/>
          <a:p>
            <a:r>
              <a:rPr lang="en-GB" sz="2400" dirty="0"/>
              <a:t>Embryology (foetal development) skin=brain</a:t>
            </a:r>
          </a:p>
          <a:p>
            <a:pPr marL="45720" indent="0">
              <a:buNone/>
            </a:pPr>
            <a:r>
              <a:rPr lang="en-GB" sz="2400" dirty="0"/>
              <a:t>Through ectoderm</a:t>
            </a:r>
          </a:p>
          <a:p>
            <a:r>
              <a:rPr lang="en-GB" sz="2400" dirty="0" smtClean="0"/>
              <a:t>Skin/Brain 50 Trillion cells living in community</a:t>
            </a:r>
          </a:p>
          <a:p>
            <a:r>
              <a:rPr lang="en-GB" sz="2400" dirty="0" smtClean="0"/>
              <a:t>Each cell like an individual, all communicating</a:t>
            </a:r>
          </a:p>
          <a:p>
            <a:r>
              <a:rPr lang="en-GB" sz="2400" dirty="0" smtClean="0"/>
              <a:t>Touch </a:t>
            </a:r>
            <a:r>
              <a:rPr lang="en-GB" sz="2400" dirty="0"/>
              <a:t>tells me about my </a:t>
            </a:r>
            <a:r>
              <a:rPr lang="en-GB" sz="2400" dirty="0" smtClean="0"/>
              <a:t>environment</a:t>
            </a:r>
          </a:p>
          <a:p>
            <a:r>
              <a:rPr lang="en-GB" sz="2400" dirty="0"/>
              <a:t>Touch tells me about </a:t>
            </a:r>
            <a:r>
              <a:rPr lang="en-GB" sz="2400" dirty="0" smtClean="0"/>
              <a:t>myself</a:t>
            </a:r>
          </a:p>
          <a:p>
            <a:r>
              <a:rPr lang="en-GB" sz="2400" dirty="0"/>
              <a:t>Touch tells others about me</a:t>
            </a:r>
          </a:p>
          <a:p>
            <a:pPr marL="45720" indent="0">
              <a:buNone/>
            </a:pPr>
            <a:endParaRPr lang="en-GB" dirty="0"/>
          </a:p>
        </p:txBody>
      </p:sp>
    </p:spTree>
    <p:extLst>
      <p:ext uri="{BB962C8B-B14F-4D97-AF65-F5344CB8AC3E}">
        <p14:creationId xmlns:p14="http://schemas.microsoft.com/office/powerpoint/2010/main" val="196869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11931"/>
            <a:ext cx="6512511" cy="1143000"/>
          </a:xfrm>
        </p:spPr>
        <p:txBody>
          <a:bodyPr/>
          <a:lstStyle/>
          <a:p>
            <a:pPr marL="0" indent="0" algn="l">
              <a:buNone/>
            </a:pPr>
            <a:r>
              <a:rPr lang="en-GB" sz="3600" dirty="0"/>
              <a:t>Touch and Psychological Development</a:t>
            </a:r>
          </a:p>
        </p:txBody>
      </p:sp>
      <p:sp>
        <p:nvSpPr>
          <p:cNvPr id="3" name="Content Placeholder 2"/>
          <p:cNvSpPr>
            <a:spLocks noGrp="1"/>
          </p:cNvSpPr>
          <p:nvPr>
            <p:ph sz="quarter" idx="13"/>
          </p:nvPr>
        </p:nvSpPr>
        <p:spPr>
          <a:xfrm>
            <a:off x="304800" y="1981200"/>
            <a:ext cx="7010400" cy="4008120"/>
          </a:xfrm>
        </p:spPr>
        <p:txBody>
          <a:bodyPr>
            <a:noAutofit/>
          </a:bodyPr>
          <a:lstStyle/>
          <a:p>
            <a:r>
              <a:rPr lang="en-GB" sz="2400" dirty="0" smtClean="0"/>
              <a:t>Happy and unhappy mice</a:t>
            </a:r>
          </a:p>
          <a:p>
            <a:pPr marL="258763" lvl="1" indent="-182563"/>
            <a:r>
              <a:rPr lang="en-GB" sz="2400" dirty="0" smtClean="0"/>
              <a:t>Touch is food Ref. Montague, A:</a:t>
            </a:r>
            <a:br>
              <a:rPr lang="en-GB" sz="2400" dirty="0" smtClean="0"/>
            </a:br>
            <a:r>
              <a:rPr lang="en-GB" sz="2400" i="1" dirty="0" smtClean="0"/>
              <a:t>The Human Significance of the Skin pg. 14</a:t>
            </a:r>
            <a:endParaRPr lang="en-GB" sz="2400" i="1" dirty="0"/>
          </a:p>
          <a:p>
            <a:r>
              <a:rPr lang="en-GB" sz="2400" dirty="0" smtClean="0"/>
              <a:t>Early American orphanages</a:t>
            </a:r>
            <a:br>
              <a:rPr lang="en-GB" sz="2400" dirty="0" smtClean="0"/>
            </a:br>
            <a:r>
              <a:rPr lang="en-GB" sz="2400" i="1" dirty="0" smtClean="0"/>
              <a:t>Gardner, L.I. ‘Deprivation’ Scientific American 1972</a:t>
            </a:r>
            <a:endParaRPr lang="en-GB" sz="2400" i="1" dirty="0"/>
          </a:p>
          <a:p>
            <a:r>
              <a:rPr lang="en-GB" sz="2400" dirty="0" smtClean="0"/>
              <a:t>Babies e.g. Oesophageal tube</a:t>
            </a:r>
          </a:p>
          <a:p>
            <a:r>
              <a:rPr lang="en-GB" sz="2400" dirty="0" smtClean="0"/>
              <a:t>Facial Mirroring/Prof David Eagleman </a:t>
            </a:r>
          </a:p>
          <a:p>
            <a:r>
              <a:rPr lang="en-GB" sz="2400" dirty="0" smtClean="0"/>
              <a:t>Recognition and Response to emotion</a:t>
            </a:r>
            <a:br>
              <a:rPr lang="en-GB" sz="2400" dirty="0" smtClean="0"/>
            </a:br>
            <a:r>
              <a:rPr lang="en-GB" sz="2400" dirty="0" smtClean="0"/>
              <a:t>BBC series ‘THE BRAIN’</a:t>
            </a:r>
            <a:endParaRPr lang="en-GB" sz="2400" dirty="0"/>
          </a:p>
        </p:txBody>
      </p:sp>
    </p:spTree>
    <p:extLst>
      <p:ext uri="{BB962C8B-B14F-4D97-AF65-F5344CB8AC3E}">
        <p14:creationId xmlns:p14="http://schemas.microsoft.com/office/powerpoint/2010/main" val="196944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15413"/>
            <a:ext cx="6512511" cy="1143000"/>
          </a:xfrm>
        </p:spPr>
        <p:txBody>
          <a:bodyPr/>
          <a:lstStyle/>
          <a:p>
            <a:pPr marL="0" indent="0">
              <a:buNone/>
            </a:pPr>
            <a:r>
              <a:rPr lang="en-GB" sz="3600" dirty="0" smtClean="0"/>
              <a:t>Hierarchy of Development</a:t>
            </a:r>
            <a:endParaRPr lang="en-GB" sz="3600" dirty="0"/>
          </a:p>
        </p:txBody>
      </p:sp>
      <p:sp>
        <p:nvSpPr>
          <p:cNvPr id="3" name="Content Placeholder 2"/>
          <p:cNvSpPr>
            <a:spLocks noGrp="1"/>
          </p:cNvSpPr>
          <p:nvPr>
            <p:ph sz="quarter" idx="13"/>
          </p:nvPr>
        </p:nvSpPr>
        <p:spPr>
          <a:xfrm>
            <a:off x="292100" y="1149773"/>
            <a:ext cx="6858000" cy="3474720"/>
          </a:xfrm>
        </p:spPr>
        <p:txBody>
          <a:bodyPr>
            <a:noAutofit/>
          </a:bodyPr>
          <a:lstStyle/>
          <a:p>
            <a:pPr marL="45720" indent="0">
              <a:buNone/>
            </a:pPr>
            <a:r>
              <a:rPr lang="en-GB" sz="2400" dirty="0" smtClean="0"/>
              <a:t>Neurological development and evolution takes place in stages</a:t>
            </a:r>
          </a:p>
          <a:p>
            <a:pPr marL="45720" indent="0">
              <a:buNone/>
            </a:pPr>
            <a:r>
              <a:rPr lang="en-GB" sz="2400" dirty="0" smtClean="0"/>
              <a:t>Build on one another/interconnecting</a:t>
            </a:r>
          </a:p>
          <a:p>
            <a:pPr lvl="1"/>
            <a:r>
              <a:rPr lang="en-GB" sz="2400" dirty="0" smtClean="0"/>
              <a:t>Spinal reflexes</a:t>
            </a:r>
          </a:p>
          <a:p>
            <a:pPr lvl="1"/>
            <a:r>
              <a:rPr lang="en-GB" sz="2400" dirty="0" smtClean="0"/>
              <a:t>Reptilian Brain</a:t>
            </a:r>
          </a:p>
          <a:p>
            <a:pPr lvl="1"/>
            <a:r>
              <a:rPr lang="en-GB" sz="2400" dirty="0" smtClean="0"/>
              <a:t>Old Mammalian Brain</a:t>
            </a:r>
          </a:p>
          <a:p>
            <a:pPr lvl="1"/>
            <a:r>
              <a:rPr lang="en-GB" sz="2400" dirty="0" smtClean="0"/>
              <a:t>New Mammalian Brain</a:t>
            </a:r>
          </a:p>
          <a:p>
            <a:pPr lvl="1"/>
            <a:r>
              <a:rPr lang="en-GB" sz="2400" dirty="0" smtClean="0"/>
              <a:t>Prefrontal Cortex</a:t>
            </a:r>
            <a:endParaRPr lang="en-GB" sz="2400" dirty="0"/>
          </a:p>
        </p:txBody>
      </p:sp>
    </p:spTree>
    <p:extLst>
      <p:ext uri="{BB962C8B-B14F-4D97-AF65-F5344CB8AC3E}">
        <p14:creationId xmlns:p14="http://schemas.microsoft.com/office/powerpoint/2010/main" val="2353708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62002" y="114300"/>
            <a:ext cx="6817309" cy="1143000"/>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None/>
            </a:pPr>
            <a:r>
              <a:rPr lang="en-GB" sz="3200" dirty="0" smtClean="0"/>
              <a:t>Hierarchy of Brain Development</a:t>
            </a:r>
            <a:endParaRPr lang="en-GB" sz="3200" dirty="0"/>
          </a:p>
        </p:txBody>
      </p:sp>
      <p:sp>
        <p:nvSpPr>
          <p:cNvPr id="2" name="Rectangle 1"/>
          <p:cNvSpPr/>
          <p:nvPr/>
        </p:nvSpPr>
        <p:spPr>
          <a:xfrm>
            <a:off x="3171199" y="3244334"/>
            <a:ext cx="3991601" cy="830997"/>
          </a:xfrm>
          <a:prstGeom prst="rect">
            <a:avLst/>
          </a:prstGeom>
        </p:spPr>
        <p:txBody>
          <a:bodyPr wrap="square">
            <a:spAutoFit/>
          </a:bodyPr>
          <a:lstStyle/>
          <a:p>
            <a:r>
              <a:rPr lang="en-GB" sz="2400" b="1" dirty="0">
                <a:solidFill>
                  <a:srgbClr val="FF0000"/>
                </a:solidFill>
              </a:rPr>
              <a:t>Suggest </a:t>
            </a:r>
            <a:r>
              <a:rPr lang="en-GB" sz="2400" b="1" dirty="0" smtClean="0">
                <a:solidFill>
                  <a:srgbClr val="FF0000"/>
                </a:solidFill>
              </a:rPr>
              <a:t>image search: </a:t>
            </a:r>
            <a:endParaRPr lang="en-GB" sz="2400" b="1" dirty="0">
              <a:solidFill>
                <a:srgbClr val="FF0000"/>
              </a:solidFill>
            </a:endParaRPr>
          </a:p>
          <a:p>
            <a:r>
              <a:rPr lang="en-GB" sz="2400" b="1" dirty="0" smtClean="0">
                <a:solidFill>
                  <a:srgbClr val="FF0000"/>
                </a:solidFill>
              </a:rPr>
              <a:t>‘triune </a:t>
            </a:r>
            <a:r>
              <a:rPr lang="en-GB" sz="2400" b="1" dirty="0">
                <a:solidFill>
                  <a:srgbClr val="FF0000"/>
                </a:solidFill>
              </a:rPr>
              <a:t>brain </a:t>
            </a:r>
            <a:r>
              <a:rPr lang="en-GB" sz="2400" b="1" dirty="0" smtClean="0">
                <a:solidFill>
                  <a:srgbClr val="FF0000"/>
                </a:solidFill>
              </a:rPr>
              <a:t>development’ </a:t>
            </a:r>
            <a:endParaRPr lang="en-GB" sz="2400" b="1" dirty="0">
              <a:solidFill>
                <a:srgbClr val="FF0000"/>
              </a:solidFill>
            </a:endParaRPr>
          </a:p>
        </p:txBody>
      </p:sp>
    </p:spTree>
    <p:extLst>
      <p:ext uri="{BB962C8B-B14F-4D97-AF65-F5344CB8AC3E}">
        <p14:creationId xmlns:p14="http://schemas.microsoft.com/office/powerpoint/2010/main" val="9449710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3636085" cy="1258493"/>
          </a:xfrm>
        </p:spPr>
        <p:txBody>
          <a:bodyPr/>
          <a:lstStyle/>
          <a:p>
            <a:pPr marL="0" indent="0">
              <a:buNone/>
            </a:pPr>
            <a:r>
              <a:rPr lang="en-GB" sz="3600" dirty="0" smtClean="0"/>
              <a:t>Embryological Development</a:t>
            </a:r>
            <a:endParaRPr lang="en-GB" sz="3600" dirty="0"/>
          </a:p>
        </p:txBody>
      </p:sp>
      <p:sp>
        <p:nvSpPr>
          <p:cNvPr id="4" name="Text Placeholder 3"/>
          <p:cNvSpPr>
            <a:spLocks noGrp="1"/>
          </p:cNvSpPr>
          <p:nvPr>
            <p:ph type="body" sz="half" idx="2"/>
          </p:nvPr>
        </p:nvSpPr>
        <p:spPr>
          <a:xfrm>
            <a:off x="990600" y="2438400"/>
            <a:ext cx="3388660" cy="2902998"/>
          </a:xfrm>
        </p:spPr>
        <p:txBody>
          <a:bodyPr>
            <a:noAutofit/>
          </a:bodyPr>
          <a:lstStyle/>
          <a:p>
            <a:r>
              <a:rPr lang="en-GB" sz="2400" dirty="0" smtClean="0"/>
              <a:t>Endoderm</a:t>
            </a:r>
          </a:p>
          <a:p>
            <a:r>
              <a:rPr lang="en-GB" sz="2400" dirty="0"/>
              <a:t>M</a:t>
            </a:r>
            <a:r>
              <a:rPr lang="en-GB" sz="2400" dirty="0" smtClean="0"/>
              <a:t>esoderm</a:t>
            </a:r>
            <a:endParaRPr lang="en-GB" sz="2400" dirty="0"/>
          </a:p>
          <a:p>
            <a:r>
              <a:rPr lang="en-GB" sz="2400" dirty="0" smtClean="0"/>
              <a:t>Ectoderm</a:t>
            </a:r>
          </a:p>
          <a:p>
            <a:r>
              <a:rPr lang="en-GB" sz="2400" dirty="0"/>
              <a:t>	</a:t>
            </a:r>
            <a:r>
              <a:rPr lang="en-GB" sz="2400" dirty="0" smtClean="0"/>
              <a:t>Skin</a:t>
            </a:r>
          </a:p>
          <a:p>
            <a:r>
              <a:rPr lang="en-GB" sz="2400" dirty="0"/>
              <a:t>	</a:t>
            </a:r>
            <a:r>
              <a:rPr lang="en-GB" sz="2400" dirty="0" smtClean="0"/>
              <a:t>Spinal cord</a:t>
            </a:r>
          </a:p>
          <a:p>
            <a:r>
              <a:rPr lang="en-GB" sz="2400" dirty="0"/>
              <a:t>	</a:t>
            </a:r>
            <a:r>
              <a:rPr lang="en-GB" sz="2400" dirty="0" smtClean="0"/>
              <a:t>Brain</a:t>
            </a:r>
          </a:p>
          <a:p>
            <a:r>
              <a:rPr lang="en-GB" sz="2400" dirty="0"/>
              <a:t>	</a:t>
            </a:r>
            <a:r>
              <a:rPr lang="en-GB" sz="2400" dirty="0" smtClean="0"/>
              <a:t>Sense organs</a:t>
            </a:r>
          </a:p>
          <a:p>
            <a:r>
              <a:rPr lang="en-GB" sz="2400" dirty="0"/>
              <a:t>	</a:t>
            </a:r>
            <a:r>
              <a:rPr lang="en-GB" sz="2400" dirty="0" smtClean="0"/>
              <a:t>Heart</a:t>
            </a:r>
          </a:p>
        </p:txBody>
      </p:sp>
      <p:sp>
        <p:nvSpPr>
          <p:cNvPr id="7" name="Rectangle 6"/>
          <p:cNvSpPr/>
          <p:nvPr/>
        </p:nvSpPr>
        <p:spPr>
          <a:xfrm>
            <a:off x="4608286" y="2505670"/>
            <a:ext cx="4572000" cy="830997"/>
          </a:xfrm>
          <a:prstGeom prst="rect">
            <a:avLst/>
          </a:prstGeom>
        </p:spPr>
        <p:txBody>
          <a:bodyPr>
            <a:spAutoFit/>
          </a:bodyPr>
          <a:lstStyle/>
          <a:p>
            <a:r>
              <a:rPr lang="en-GB" sz="2400" b="1" dirty="0">
                <a:solidFill>
                  <a:srgbClr val="FF0000"/>
                </a:solidFill>
              </a:rPr>
              <a:t>Suggest </a:t>
            </a:r>
            <a:r>
              <a:rPr lang="en-GB" sz="2400" b="1" dirty="0" smtClean="0">
                <a:solidFill>
                  <a:srgbClr val="FF0000"/>
                </a:solidFill>
              </a:rPr>
              <a:t>image search: </a:t>
            </a:r>
            <a:endParaRPr lang="en-GB" sz="2400" b="1" dirty="0">
              <a:solidFill>
                <a:srgbClr val="FF0000"/>
              </a:solidFill>
            </a:endParaRPr>
          </a:p>
          <a:p>
            <a:r>
              <a:rPr lang="en-GB" sz="2400" b="1" dirty="0" smtClean="0">
                <a:solidFill>
                  <a:srgbClr val="FF0000"/>
                </a:solidFill>
              </a:rPr>
              <a:t>‘</a:t>
            </a:r>
            <a:r>
              <a:rPr lang="en-GB" sz="2400" b="1" dirty="0" err="1" smtClean="0">
                <a:solidFill>
                  <a:srgbClr val="FF0000"/>
                </a:solidFill>
              </a:rPr>
              <a:t>embyological</a:t>
            </a:r>
            <a:r>
              <a:rPr lang="en-GB" sz="2400" b="1" dirty="0" smtClean="0">
                <a:solidFill>
                  <a:srgbClr val="FF0000"/>
                </a:solidFill>
              </a:rPr>
              <a:t> development’</a:t>
            </a:r>
            <a:endParaRPr lang="en-GB" sz="2400" b="1" dirty="0">
              <a:solidFill>
                <a:srgbClr val="FF0000"/>
              </a:solidFill>
            </a:endParaRPr>
          </a:p>
        </p:txBody>
      </p:sp>
    </p:spTree>
    <p:extLst>
      <p:ext uri="{BB962C8B-B14F-4D97-AF65-F5344CB8AC3E}">
        <p14:creationId xmlns:p14="http://schemas.microsoft.com/office/powerpoint/2010/main" val="552155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79714" y="114300"/>
            <a:ext cx="6512511" cy="1143000"/>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None/>
            </a:pPr>
            <a:r>
              <a:rPr lang="en-GB" sz="3200" dirty="0" smtClean="0"/>
              <a:t>Evolution of the Human Scull</a:t>
            </a:r>
            <a:endParaRPr lang="en-GB" sz="3200" dirty="0"/>
          </a:p>
        </p:txBody>
      </p:sp>
      <p:sp>
        <p:nvSpPr>
          <p:cNvPr id="2" name="Rectangle 1"/>
          <p:cNvSpPr/>
          <p:nvPr/>
        </p:nvSpPr>
        <p:spPr>
          <a:xfrm>
            <a:off x="2286000" y="3105835"/>
            <a:ext cx="4572000" cy="830997"/>
          </a:xfrm>
          <a:prstGeom prst="rect">
            <a:avLst/>
          </a:prstGeom>
        </p:spPr>
        <p:txBody>
          <a:bodyPr>
            <a:spAutoFit/>
          </a:bodyPr>
          <a:lstStyle/>
          <a:p>
            <a:r>
              <a:rPr lang="en-GB" sz="2400" b="1" dirty="0">
                <a:solidFill>
                  <a:srgbClr val="FF0000"/>
                </a:solidFill>
              </a:rPr>
              <a:t>Suggest image search: </a:t>
            </a:r>
          </a:p>
          <a:p>
            <a:r>
              <a:rPr lang="en-GB" sz="2400" b="1" dirty="0" smtClean="0">
                <a:solidFill>
                  <a:srgbClr val="FF0000"/>
                </a:solidFill>
              </a:rPr>
              <a:t>‘evolution human skull’ </a:t>
            </a:r>
            <a:endParaRPr lang="en-GB" sz="2400" b="1" dirty="0">
              <a:solidFill>
                <a:srgbClr val="FF0000"/>
              </a:solidFill>
            </a:endParaRPr>
          </a:p>
        </p:txBody>
      </p:sp>
    </p:spTree>
    <p:extLst>
      <p:ext uri="{BB962C8B-B14F-4D97-AF65-F5344CB8AC3E}">
        <p14:creationId xmlns:p14="http://schemas.microsoft.com/office/powerpoint/2010/main" val="38151264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304800"/>
            <a:ext cx="3346704" cy="639762"/>
          </a:xfrm>
        </p:spPr>
        <p:txBody>
          <a:bodyPr/>
          <a:lstStyle/>
          <a:p>
            <a:r>
              <a:rPr lang="en-GB" sz="2800" dirty="0" smtClean="0"/>
              <a:t>Conscious Mind</a:t>
            </a:r>
            <a:endParaRPr lang="en-GB" sz="2800" dirty="0"/>
          </a:p>
        </p:txBody>
      </p:sp>
      <p:sp>
        <p:nvSpPr>
          <p:cNvPr id="4" name="Content Placeholder 3"/>
          <p:cNvSpPr>
            <a:spLocks noGrp="1"/>
          </p:cNvSpPr>
          <p:nvPr>
            <p:ph sz="half" idx="2"/>
          </p:nvPr>
        </p:nvSpPr>
        <p:spPr>
          <a:xfrm>
            <a:off x="360000" y="1440000"/>
            <a:ext cx="4122151" cy="2743200"/>
          </a:xfrm>
        </p:spPr>
        <p:txBody>
          <a:bodyPr>
            <a:noAutofit/>
          </a:bodyPr>
          <a:lstStyle/>
          <a:p>
            <a:r>
              <a:rPr lang="en-GB" sz="2400" dirty="0" smtClean="0"/>
              <a:t>40 bits per second</a:t>
            </a:r>
          </a:p>
          <a:p>
            <a:r>
              <a:rPr lang="en-GB" sz="2400" dirty="0" smtClean="0"/>
              <a:t>Lasts only 20’</a:t>
            </a:r>
          </a:p>
          <a:p>
            <a:r>
              <a:rPr lang="en-GB" sz="2400" dirty="0" smtClean="0"/>
              <a:t>Slow, Creative</a:t>
            </a:r>
          </a:p>
          <a:p>
            <a:r>
              <a:rPr lang="en-GB" sz="2400" dirty="0" smtClean="0"/>
              <a:t>Last to develop, late adolescence and beyond / self consciousness</a:t>
            </a:r>
          </a:p>
          <a:p>
            <a:r>
              <a:rPr lang="en-GB" sz="2400" dirty="0" smtClean="0"/>
              <a:t>Past/Future</a:t>
            </a:r>
          </a:p>
          <a:p>
            <a:r>
              <a:rPr lang="en-GB" sz="2400" dirty="0" smtClean="0"/>
              <a:t>15% of brain activity</a:t>
            </a:r>
            <a:endParaRPr lang="en-GB" sz="2400" dirty="0"/>
          </a:p>
        </p:txBody>
      </p:sp>
      <p:sp>
        <p:nvSpPr>
          <p:cNvPr id="5" name="Text Placeholder 4"/>
          <p:cNvSpPr>
            <a:spLocks noGrp="1"/>
          </p:cNvSpPr>
          <p:nvPr>
            <p:ph type="body" sz="quarter" idx="3"/>
          </p:nvPr>
        </p:nvSpPr>
        <p:spPr/>
        <p:txBody>
          <a:bodyPr/>
          <a:lstStyle/>
          <a:p>
            <a:r>
              <a:rPr lang="en-GB" sz="2800" dirty="0" smtClean="0"/>
              <a:t>Subconscious Mind</a:t>
            </a:r>
            <a:endParaRPr lang="en-GB" sz="2800" dirty="0"/>
          </a:p>
        </p:txBody>
      </p:sp>
      <p:sp>
        <p:nvSpPr>
          <p:cNvPr id="6" name="Content Placeholder 5"/>
          <p:cNvSpPr>
            <a:spLocks noGrp="1"/>
          </p:cNvSpPr>
          <p:nvPr>
            <p:ph sz="quarter" idx="4"/>
          </p:nvPr>
        </p:nvSpPr>
        <p:spPr>
          <a:xfrm>
            <a:off x="4645024" y="1440000"/>
            <a:ext cx="4270375" cy="2743200"/>
          </a:xfrm>
        </p:spPr>
        <p:txBody>
          <a:bodyPr>
            <a:noAutofit/>
          </a:bodyPr>
          <a:lstStyle/>
          <a:p>
            <a:r>
              <a:rPr lang="en-GB" sz="2400" dirty="0" smtClean="0"/>
              <a:t>400 million bits per second</a:t>
            </a:r>
          </a:p>
          <a:p>
            <a:r>
              <a:rPr lang="en-GB" sz="2400" dirty="0" smtClean="0"/>
              <a:t>Fast Habitual</a:t>
            </a:r>
          </a:p>
          <a:p>
            <a:r>
              <a:rPr lang="en-GB" sz="2400" dirty="0" smtClean="0"/>
              <a:t>Age 0- 6yrs data downloading from environment</a:t>
            </a:r>
          </a:p>
          <a:p>
            <a:r>
              <a:rPr lang="en-GB" sz="2400" dirty="0" smtClean="0"/>
              <a:t>Present moment</a:t>
            </a:r>
          </a:p>
          <a:p>
            <a:r>
              <a:rPr lang="en-GB" sz="2400" dirty="0" smtClean="0"/>
              <a:t>85% brain activity</a:t>
            </a:r>
            <a:endParaRPr lang="en-GB" sz="2400" dirty="0"/>
          </a:p>
        </p:txBody>
      </p:sp>
      <p:sp>
        <p:nvSpPr>
          <p:cNvPr id="7" name="Title 1"/>
          <p:cNvSpPr>
            <a:spLocks noGrp="1"/>
          </p:cNvSpPr>
          <p:nvPr>
            <p:ph type="title"/>
          </p:nvPr>
        </p:nvSpPr>
        <p:spPr>
          <a:xfrm>
            <a:off x="1447800" y="5105400"/>
            <a:ext cx="6512511" cy="1143000"/>
          </a:xfrm>
        </p:spPr>
        <p:txBody>
          <a:bodyPr/>
          <a:lstStyle/>
          <a:p>
            <a:pPr marL="0" indent="0" algn="l">
              <a:buNone/>
            </a:pPr>
            <a:r>
              <a:rPr lang="en-GB" sz="3200" dirty="0" smtClean="0"/>
              <a:t>Comparison between Conscious and Subconscious Mind</a:t>
            </a:r>
            <a:endParaRPr lang="en-GB" sz="3200" dirty="0"/>
          </a:p>
        </p:txBody>
      </p:sp>
    </p:spTree>
    <p:extLst>
      <p:ext uri="{BB962C8B-B14F-4D97-AF65-F5344CB8AC3E}">
        <p14:creationId xmlns:p14="http://schemas.microsoft.com/office/powerpoint/2010/main" val="209578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 calcmode="lin" valueType="num">
                                      <p:cBhvr additive="base">
                                        <p:cTn id="4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1" end="1"/>
                                            </p:txEl>
                                          </p:spTgt>
                                        </p:tgtEl>
                                        <p:attrNameLst>
                                          <p:attrName>style.visibility</p:attrName>
                                        </p:attrNameLst>
                                      </p:cBhvr>
                                      <p:to>
                                        <p:strVal val="visible"/>
                                      </p:to>
                                    </p:set>
                                    <p:anim calcmode="lin" valueType="num">
                                      <p:cBhvr additive="base">
                                        <p:cTn id="4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2" end="2"/>
                                            </p:txEl>
                                          </p:spTgt>
                                        </p:tgtEl>
                                        <p:attrNameLst>
                                          <p:attrName>style.visibility</p:attrName>
                                        </p:attrNameLst>
                                      </p:cBhvr>
                                      <p:to>
                                        <p:strVal val="visible"/>
                                      </p:to>
                                    </p:set>
                                    <p:anim calcmode="lin" valueType="num">
                                      <p:cBhvr additive="base">
                                        <p:cTn id="5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xEl>
                                              <p:pRg st="3" end="3"/>
                                            </p:txEl>
                                          </p:spTgt>
                                        </p:tgtEl>
                                        <p:attrNameLst>
                                          <p:attrName>style.visibility</p:attrName>
                                        </p:attrNameLst>
                                      </p:cBhvr>
                                      <p:to>
                                        <p:strVal val="visible"/>
                                      </p:to>
                                    </p:set>
                                    <p:anim calcmode="lin" valueType="num">
                                      <p:cBhvr additive="base">
                                        <p:cTn id="6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
                                            <p:txEl>
                                              <p:pRg st="4" end="4"/>
                                            </p:txEl>
                                          </p:spTgt>
                                        </p:tgtEl>
                                        <p:attrNameLst>
                                          <p:attrName>style.visibility</p:attrName>
                                        </p:attrNameLst>
                                      </p:cBhvr>
                                      <p:to>
                                        <p:strVal val="visible"/>
                                      </p:to>
                                    </p:set>
                                    <p:anim calcmode="lin" valueType="num">
                                      <p:cBhvr additive="base">
                                        <p:cTn id="6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143000" y="360000"/>
            <a:ext cx="3346704" cy="540000"/>
          </a:xfrm>
        </p:spPr>
        <p:txBody>
          <a:bodyPr/>
          <a:lstStyle/>
          <a:p>
            <a:r>
              <a:rPr lang="en-GB" dirty="0" smtClean="0"/>
              <a:t>Sympathetic</a:t>
            </a:r>
            <a:endParaRPr lang="en-GB" dirty="0"/>
          </a:p>
        </p:txBody>
      </p:sp>
      <p:sp>
        <p:nvSpPr>
          <p:cNvPr id="3" name="Content Placeholder 2"/>
          <p:cNvSpPr>
            <a:spLocks noGrp="1"/>
          </p:cNvSpPr>
          <p:nvPr>
            <p:ph sz="half" idx="2"/>
          </p:nvPr>
        </p:nvSpPr>
        <p:spPr>
          <a:xfrm>
            <a:off x="360000" y="1080000"/>
            <a:ext cx="4198351" cy="2743200"/>
          </a:xfrm>
        </p:spPr>
        <p:txBody>
          <a:bodyPr>
            <a:noAutofit/>
          </a:bodyPr>
          <a:lstStyle/>
          <a:p>
            <a:r>
              <a:rPr lang="en-GB" sz="2200" dirty="0" smtClean="0"/>
              <a:t>Principle </a:t>
            </a:r>
            <a:r>
              <a:rPr lang="en-GB" sz="2200" dirty="0"/>
              <a:t>N</a:t>
            </a:r>
            <a:r>
              <a:rPr lang="en-GB" sz="2200" dirty="0" smtClean="0"/>
              <a:t>eurotransmitter noradrenalin</a:t>
            </a:r>
          </a:p>
          <a:p>
            <a:r>
              <a:rPr lang="en-GB" sz="2200" dirty="0" smtClean="0"/>
              <a:t>Primarily concerned with responses to the environment (including responses to stress), expends resources</a:t>
            </a:r>
          </a:p>
          <a:p>
            <a:r>
              <a:rPr lang="en-GB" sz="2200" dirty="0" smtClean="0"/>
              <a:t>Flight/fight</a:t>
            </a:r>
          </a:p>
          <a:p>
            <a:r>
              <a:rPr lang="en-GB" sz="2200" dirty="0" smtClean="0"/>
              <a:t>Increased heart rate</a:t>
            </a:r>
          </a:p>
          <a:p>
            <a:r>
              <a:rPr lang="en-GB" sz="2200" dirty="0" smtClean="0"/>
              <a:t>Danger response</a:t>
            </a:r>
            <a:endParaRPr lang="en-GB" sz="2200" dirty="0"/>
          </a:p>
        </p:txBody>
      </p:sp>
      <p:sp>
        <p:nvSpPr>
          <p:cNvPr id="4" name="Text Placeholder 3"/>
          <p:cNvSpPr>
            <a:spLocks noGrp="1"/>
          </p:cNvSpPr>
          <p:nvPr>
            <p:ph type="body" sz="quarter" idx="3"/>
          </p:nvPr>
        </p:nvSpPr>
        <p:spPr>
          <a:xfrm>
            <a:off x="4647302" y="360000"/>
            <a:ext cx="3346704" cy="540000"/>
          </a:xfrm>
        </p:spPr>
        <p:txBody>
          <a:bodyPr/>
          <a:lstStyle/>
          <a:p>
            <a:r>
              <a:rPr lang="en-GB" dirty="0"/>
              <a:t>P</a:t>
            </a:r>
            <a:r>
              <a:rPr lang="en-GB" dirty="0" smtClean="0"/>
              <a:t>arasympathetic</a:t>
            </a:r>
            <a:endParaRPr lang="en-GB" dirty="0"/>
          </a:p>
        </p:txBody>
      </p:sp>
      <p:sp>
        <p:nvSpPr>
          <p:cNvPr id="5" name="Content Placeholder 4"/>
          <p:cNvSpPr>
            <a:spLocks noGrp="1"/>
          </p:cNvSpPr>
          <p:nvPr>
            <p:ph sz="quarter" idx="4"/>
          </p:nvPr>
        </p:nvSpPr>
        <p:spPr>
          <a:xfrm>
            <a:off x="4645024" y="1080000"/>
            <a:ext cx="4270375" cy="2743200"/>
          </a:xfrm>
        </p:spPr>
        <p:txBody>
          <a:bodyPr>
            <a:noAutofit/>
          </a:bodyPr>
          <a:lstStyle/>
          <a:p>
            <a:r>
              <a:rPr lang="en-GB" sz="2200" dirty="0" smtClean="0"/>
              <a:t>Principle Neurotransmitter acetyl choline</a:t>
            </a:r>
          </a:p>
          <a:p>
            <a:r>
              <a:rPr lang="en-GB" sz="2200" dirty="0" smtClean="0"/>
              <a:t>Primarily concerned with vegetative processes, build up and conserves resources</a:t>
            </a:r>
          </a:p>
          <a:p>
            <a:r>
              <a:rPr lang="en-GB" sz="2200" dirty="0" smtClean="0"/>
              <a:t>Digestion/Absorption</a:t>
            </a:r>
            <a:endParaRPr lang="en-GB" sz="2200" dirty="0"/>
          </a:p>
          <a:p>
            <a:r>
              <a:rPr lang="en-GB" sz="2200" dirty="0" smtClean="0"/>
              <a:t>Excretion</a:t>
            </a:r>
          </a:p>
          <a:p>
            <a:r>
              <a:rPr lang="en-GB" sz="2200" dirty="0" smtClean="0"/>
              <a:t>Restful Function</a:t>
            </a:r>
            <a:endParaRPr lang="en-GB" sz="2200" dirty="0"/>
          </a:p>
        </p:txBody>
      </p:sp>
      <p:sp>
        <p:nvSpPr>
          <p:cNvPr id="6" name="Title 5"/>
          <p:cNvSpPr>
            <a:spLocks noGrp="1"/>
          </p:cNvSpPr>
          <p:nvPr>
            <p:ph type="title"/>
          </p:nvPr>
        </p:nvSpPr>
        <p:spPr>
          <a:xfrm>
            <a:off x="1143000" y="4648200"/>
            <a:ext cx="6512511" cy="1143000"/>
          </a:xfrm>
        </p:spPr>
        <p:txBody>
          <a:bodyPr/>
          <a:lstStyle/>
          <a:p>
            <a:pPr marL="0" indent="0" algn="ctr">
              <a:buNone/>
            </a:pPr>
            <a:r>
              <a:rPr lang="en-GB" sz="3600" dirty="0" smtClean="0"/>
              <a:t>Autonomic nervous System</a:t>
            </a:r>
            <a:br>
              <a:rPr lang="en-GB" sz="3600" dirty="0" smtClean="0"/>
            </a:br>
            <a:r>
              <a:rPr lang="en-GB" sz="2400" i="1" dirty="0" smtClean="0"/>
              <a:t>Influenced by physical touch of skin subconscious</a:t>
            </a:r>
            <a:r>
              <a:rPr lang="en-GB" sz="3600" dirty="0" smtClean="0"/>
              <a:t/>
            </a:r>
            <a:br>
              <a:rPr lang="en-GB" sz="3600" dirty="0" smtClean="0"/>
            </a:br>
            <a:r>
              <a:rPr lang="en-GB" sz="2400" dirty="0" smtClean="0"/>
              <a:t>Regulated by the Hypothalamus</a:t>
            </a:r>
            <a:r>
              <a:rPr lang="en-GB" sz="3600" dirty="0" smtClean="0"/>
              <a:t/>
            </a:r>
            <a:br>
              <a:rPr lang="en-GB" sz="3600" dirty="0" smtClean="0"/>
            </a:br>
            <a:r>
              <a:rPr lang="en-GB" sz="2000" dirty="0" smtClean="0"/>
              <a:t>          </a:t>
            </a:r>
            <a:endParaRPr lang="en-GB" sz="2000" dirty="0"/>
          </a:p>
        </p:txBody>
      </p:sp>
      <p:cxnSp>
        <p:nvCxnSpPr>
          <p:cNvPr id="8" name="Straight Arrow Connector 7"/>
          <p:cNvCxnSpPr/>
          <p:nvPr/>
        </p:nvCxnSpPr>
        <p:spPr>
          <a:xfrm>
            <a:off x="4800600" y="5105400"/>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533900" y="5105400"/>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9866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 calcmode="lin" valueType="num">
                                      <p:cBhvr additive="base">
                                        <p:cTn id="3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1" end="1"/>
                                            </p:txEl>
                                          </p:spTgt>
                                        </p:tgtEl>
                                        <p:attrNameLst>
                                          <p:attrName>style.visibility</p:attrName>
                                        </p:attrNameLst>
                                      </p:cBhvr>
                                      <p:to>
                                        <p:strVal val="visible"/>
                                      </p:to>
                                    </p:set>
                                    <p:anim calcmode="lin" valueType="num">
                                      <p:cBhvr additive="base">
                                        <p:cTn id="4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xEl>
                                              <p:pRg st="2" end="2"/>
                                            </p:txEl>
                                          </p:spTgt>
                                        </p:tgtEl>
                                        <p:attrNameLst>
                                          <p:attrName>style.visibility</p:attrName>
                                        </p:attrNameLst>
                                      </p:cBhvr>
                                      <p:to>
                                        <p:strVal val="visible"/>
                                      </p:to>
                                    </p:set>
                                    <p:anim calcmode="lin" valueType="num">
                                      <p:cBhvr additive="base">
                                        <p:cTn id="4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xEl>
                                              <p:pRg st="3" end="3"/>
                                            </p:txEl>
                                          </p:spTgt>
                                        </p:tgtEl>
                                        <p:attrNameLst>
                                          <p:attrName>style.visibility</p:attrName>
                                        </p:attrNameLst>
                                      </p:cBhvr>
                                      <p:to>
                                        <p:strVal val="visible"/>
                                      </p:to>
                                    </p:set>
                                    <p:anim calcmode="lin" valueType="num">
                                      <p:cBhvr additive="base">
                                        <p:cTn id="5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
                                            <p:txEl>
                                              <p:pRg st="4" end="4"/>
                                            </p:txEl>
                                          </p:spTgt>
                                        </p:tgtEl>
                                        <p:attrNameLst>
                                          <p:attrName>style.visibility</p:attrName>
                                        </p:attrNameLst>
                                      </p:cBhvr>
                                      <p:to>
                                        <p:strVal val="visible"/>
                                      </p:to>
                                    </p:set>
                                    <p:anim calcmode="lin" valueType="num">
                                      <p:cBhvr additive="base">
                                        <p:cTn id="6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685799"/>
            <a:ext cx="6172200" cy="646331"/>
          </a:xfrm>
          <a:prstGeom prst="rect">
            <a:avLst/>
          </a:prstGeom>
          <a:noFill/>
        </p:spPr>
        <p:txBody>
          <a:bodyPr wrap="square" rtlCol="0">
            <a:spAutoFit/>
          </a:bodyPr>
          <a:lstStyle/>
          <a:p>
            <a:r>
              <a:rPr lang="en-GB" sz="3600" dirty="0" smtClean="0"/>
              <a:t>Supremacy of DNA?</a:t>
            </a:r>
            <a:endParaRPr lang="en-GB" sz="3600" dirty="0"/>
          </a:p>
        </p:txBody>
      </p:sp>
      <p:sp>
        <p:nvSpPr>
          <p:cNvPr id="3" name="Rectangle 2"/>
          <p:cNvSpPr/>
          <p:nvPr/>
        </p:nvSpPr>
        <p:spPr>
          <a:xfrm>
            <a:off x="2286000" y="3105835"/>
            <a:ext cx="4572000" cy="830997"/>
          </a:xfrm>
          <a:prstGeom prst="rect">
            <a:avLst/>
          </a:prstGeom>
        </p:spPr>
        <p:txBody>
          <a:bodyPr>
            <a:spAutoFit/>
          </a:bodyPr>
          <a:lstStyle/>
          <a:p>
            <a:r>
              <a:rPr lang="en-GB" sz="2400" b="1" dirty="0">
                <a:solidFill>
                  <a:srgbClr val="FF0000"/>
                </a:solidFill>
              </a:rPr>
              <a:t>Suggest image search: </a:t>
            </a:r>
          </a:p>
          <a:p>
            <a:r>
              <a:rPr lang="en-GB" sz="2400" b="1" dirty="0" smtClean="0">
                <a:solidFill>
                  <a:srgbClr val="FF0000"/>
                </a:solidFill>
              </a:rPr>
              <a:t>‘DNA’ </a:t>
            </a:r>
            <a:endParaRPr lang="en-GB" sz="2400" b="1" dirty="0">
              <a:solidFill>
                <a:srgbClr val="FF0000"/>
              </a:solidFill>
            </a:endParaRPr>
          </a:p>
        </p:txBody>
      </p:sp>
    </p:spTree>
    <p:extLst>
      <p:ext uri="{BB962C8B-B14F-4D97-AF65-F5344CB8AC3E}">
        <p14:creationId xmlns:p14="http://schemas.microsoft.com/office/powerpoint/2010/main" val="27125869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60000"/>
            <a:ext cx="6512511" cy="792000"/>
          </a:xfrm>
        </p:spPr>
        <p:txBody>
          <a:bodyPr/>
          <a:lstStyle/>
          <a:p>
            <a:pPr marL="0" indent="0" algn="ctr">
              <a:buNone/>
            </a:pPr>
            <a:r>
              <a:rPr lang="en-GB" sz="4000" dirty="0" smtClean="0"/>
              <a:t>Supremacy of DNA</a:t>
            </a:r>
            <a:r>
              <a:rPr lang="en-GB" dirty="0" smtClean="0"/>
              <a:t>?</a:t>
            </a:r>
            <a:endParaRPr lang="en-GB" dirty="0"/>
          </a:p>
        </p:txBody>
      </p:sp>
      <p:sp>
        <p:nvSpPr>
          <p:cNvPr id="3" name="Content Placeholder 2"/>
          <p:cNvSpPr>
            <a:spLocks noGrp="1"/>
          </p:cNvSpPr>
          <p:nvPr>
            <p:ph sz="quarter" idx="13"/>
          </p:nvPr>
        </p:nvSpPr>
        <p:spPr>
          <a:xfrm>
            <a:off x="76200" y="1219200"/>
            <a:ext cx="8915400" cy="4770120"/>
          </a:xfrm>
        </p:spPr>
        <p:txBody>
          <a:bodyPr>
            <a:noAutofit/>
          </a:bodyPr>
          <a:lstStyle/>
          <a:p>
            <a:r>
              <a:rPr lang="en-GB" dirty="0" smtClean="0"/>
              <a:t>Work of Bruce Lipton ‘Biology of Belief’</a:t>
            </a:r>
          </a:p>
          <a:p>
            <a:r>
              <a:rPr lang="en-GB" dirty="0" smtClean="0"/>
              <a:t>Cell membrane = ‘Brain’ of cell</a:t>
            </a:r>
          </a:p>
          <a:p>
            <a:r>
              <a:rPr lang="en-GB" dirty="0" smtClean="0"/>
              <a:t>Skin/Brain interface= Environmental receptor</a:t>
            </a:r>
          </a:p>
          <a:p>
            <a:r>
              <a:rPr lang="en-GB" dirty="0" smtClean="0"/>
              <a:t>“When a gene product is needed (protein) a signal from the environment NOT an emergent property of the gene itself </a:t>
            </a:r>
            <a:r>
              <a:rPr lang="en-GB" b="1" dirty="0" smtClean="0"/>
              <a:t>activates the expression of that gene.” </a:t>
            </a:r>
            <a:r>
              <a:rPr lang="en-GB" i="1" dirty="0" err="1" smtClean="0"/>
              <a:t>Niijout</a:t>
            </a:r>
            <a:r>
              <a:rPr lang="en-GB" i="1" dirty="0" smtClean="0"/>
              <a:t> (H.F) 1990 Metaphors in the Role of Genes in Development</a:t>
            </a:r>
          </a:p>
          <a:p>
            <a:pPr>
              <a:spcBef>
                <a:spcPts val="1800"/>
              </a:spcBef>
            </a:pPr>
            <a:r>
              <a:rPr lang="en-GB" dirty="0" smtClean="0"/>
              <a:t>Development of field of EPIGENETICS</a:t>
            </a:r>
          </a:p>
          <a:p>
            <a:r>
              <a:rPr lang="en-GB" dirty="0" smtClean="0"/>
              <a:t>Therefore: PRIMACY OF THE ENVIRONMENT</a:t>
            </a:r>
          </a:p>
          <a:p>
            <a:r>
              <a:rPr lang="en-GB" b="1" i="1" u="sng" dirty="0" smtClean="0"/>
              <a:t>PERCEPTION = AWARENESS OF THE ENVIRONMENT THROUGH </a:t>
            </a:r>
            <a:r>
              <a:rPr lang="en-GB" b="1" i="1" u="sng" dirty="0" smtClean="0">
                <a:latin typeface="Arial Black" panose="020B0A04020102020204" pitchFamily="34" charset="0"/>
              </a:rPr>
              <a:t>PHYSICAL SENSATION</a:t>
            </a:r>
            <a:r>
              <a:rPr lang="en-GB" b="1" i="1" u="sng" dirty="0" smtClean="0"/>
              <a:t>       (Webster Dictionary)</a:t>
            </a:r>
          </a:p>
          <a:p>
            <a:pPr>
              <a:spcBef>
                <a:spcPts val="1800"/>
              </a:spcBef>
            </a:pPr>
            <a:r>
              <a:rPr lang="en-GB" dirty="0" smtClean="0"/>
              <a:t>NB Constant interaction between areas of the brain/subconscious</a:t>
            </a:r>
          </a:p>
          <a:p>
            <a:r>
              <a:rPr lang="en-GB" dirty="0" smtClean="0"/>
              <a:t>Mechanical and energetic</a:t>
            </a:r>
            <a:endParaRPr lang="en-GB" dirty="0"/>
          </a:p>
        </p:txBody>
      </p:sp>
    </p:spTree>
    <p:extLst>
      <p:ext uri="{BB962C8B-B14F-4D97-AF65-F5344CB8AC3E}">
        <p14:creationId xmlns:p14="http://schemas.microsoft.com/office/powerpoint/2010/main" val="1943314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6512511" cy="1143000"/>
          </a:xfrm>
        </p:spPr>
        <p:txBody>
          <a:bodyPr/>
          <a:lstStyle/>
          <a:p>
            <a:pPr marL="0" indent="0">
              <a:buNone/>
            </a:pPr>
            <a:r>
              <a:rPr lang="en-GB" sz="4000" dirty="0" smtClean="0"/>
              <a:t>The Five Special Senses</a:t>
            </a:r>
            <a:endParaRPr lang="en-GB" sz="4000" dirty="0"/>
          </a:p>
        </p:txBody>
      </p:sp>
      <p:sp>
        <p:nvSpPr>
          <p:cNvPr id="3" name="Content Placeholder 2"/>
          <p:cNvSpPr>
            <a:spLocks noGrp="1"/>
          </p:cNvSpPr>
          <p:nvPr>
            <p:ph sz="quarter" idx="13"/>
          </p:nvPr>
        </p:nvSpPr>
        <p:spPr>
          <a:xfrm>
            <a:off x="304800" y="1371600"/>
            <a:ext cx="8610600" cy="4617720"/>
          </a:xfrm>
        </p:spPr>
        <p:txBody>
          <a:bodyPr>
            <a:normAutofit lnSpcReduction="10000"/>
          </a:bodyPr>
          <a:lstStyle/>
          <a:p>
            <a:r>
              <a:rPr lang="en-GB" sz="2400" dirty="0" smtClean="0"/>
              <a:t>Five special senses, sight, smell, hearing, taste (all in the head) and touch</a:t>
            </a:r>
          </a:p>
          <a:p>
            <a:endParaRPr lang="en-GB" sz="2400" dirty="0"/>
          </a:p>
          <a:p>
            <a:r>
              <a:rPr lang="en-GB" sz="2400" dirty="0" smtClean="0"/>
              <a:t>All tissues and organs of the body develop from three primitive layers of cells that make up the embryo: Endoderm (internal organs) Mesoderm (connective tissue, bones and muscle) and Ectoderm (Skin and the nervous system)</a:t>
            </a:r>
          </a:p>
          <a:p>
            <a:endParaRPr lang="en-GB" sz="2400" i="1" dirty="0"/>
          </a:p>
          <a:p>
            <a:pPr marL="45720" indent="0">
              <a:buNone/>
            </a:pPr>
            <a:r>
              <a:rPr lang="en-GB" sz="2400" i="1" dirty="0" smtClean="0"/>
              <a:t>Touch is the “Mother of all Senses”</a:t>
            </a:r>
          </a:p>
          <a:p>
            <a:pPr marL="45720" indent="0">
              <a:buNone/>
            </a:pPr>
            <a:r>
              <a:rPr lang="en-GB" sz="2400" i="1" dirty="0" smtClean="0"/>
              <a:t>“To Touch the surface is to stir the depths” Deane </a:t>
            </a:r>
            <a:r>
              <a:rPr lang="en-GB" sz="2400" i="1" dirty="0" err="1" smtClean="0"/>
              <a:t>Juhan</a:t>
            </a:r>
            <a:endParaRPr lang="en-GB" sz="2400" i="1" dirty="0" smtClean="0"/>
          </a:p>
          <a:p>
            <a:pPr marL="45720" indent="0">
              <a:buNone/>
            </a:pPr>
            <a:endParaRPr lang="en-GB" i="1" dirty="0"/>
          </a:p>
          <a:p>
            <a:pPr marL="45720" indent="0">
              <a:buNone/>
            </a:pPr>
            <a:endParaRPr lang="en-GB" i="1" dirty="0" smtClean="0"/>
          </a:p>
          <a:p>
            <a:endParaRPr lang="en-GB" dirty="0"/>
          </a:p>
        </p:txBody>
      </p:sp>
    </p:spTree>
    <p:extLst>
      <p:ext uri="{BB962C8B-B14F-4D97-AF65-F5344CB8AC3E}">
        <p14:creationId xmlns:p14="http://schemas.microsoft.com/office/powerpoint/2010/main" val="1818464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5714999"/>
            <a:ext cx="5928226" cy="461665"/>
          </a:xfrm>
          <a:prstGeom prst="rect">
            <a:avLst/>
          </a:prstGeom>
          <a:noFill/>
        </p:spPr>
        <p:txBody>
          <a:bodyPr wrap="none" rtlCol="0">
            <a:spAutoFit/>
          </a:bodyPr>
          <a:lstStyle/>
          <a:p>
            <a:r>
              <a:rPr lang="en-GB" sz="2400" b="1" dirty="0" smtClean="0"/>
              <a:t>Heart Centre development and influence</a:t>
            </a:r>
            <a:endParaRPr lang="en-GB" sz="2400" b="1" dirty="0"/>
          </a:p>
        </p:txBody>
      </p:sp>
      <p:sp>
        <p:nvSpPr>
          <p:cNvPr id="3" name="Rectangle 2"/>
          <p:cNvSpPr/>
          <p:nvPr/>
        </p:nvSpPr>
        <p:spPr>
          <a:xfrm>
            <a:off x="2286000" y="3105835"/>
            <a:ext cx="4572000" cy="830997"/>
          </a:xfrm>
          <a:prstGeom prst="rect">
            <a:avLst/>
          </a:prstGeom>
        </p:spPr>
        <p:txBody>
          <a:bodyPr>
            <a:spAutoFit/>
          </a:bodyPr>
          <a:lstStyle/>
          <a:p>
            <a:r>
              <a:rPr lang="en-GB" sz="2400" b="1" dirty="0">
                <a:solidFill>
                  <a:srgbClr val="FF0000"/>
                </a:solidFill>
              </a:rPr>
              <a:t>Suggest image search: </a:t>
            </a:r>
          </a:p>
          <a:p>
            <a:r>
              <a:rPr lang="en-GB" sz="2400" b="1" dirty="0" smtClean="0">
                <a:solidFill>
                  <a:srgbClr val="FF0000"/>
                </a:solidFill>
              </a:rPr>
              <a:t>‘neural crest </a:t>
            </a:r>
            <a:r>
              <a:rPr lang="en-GB" sz="2400" b="1" dirty="0" err="1" smtClean="0">
                <a:solidFill>
                  <a:srgbClr val="FF0000"/>
                </a:solidFill>
              </a:rPr>
              <a:t>cardiogenesis</a:t>
            </a:r>
            <a:r>
              <a:rPr lang="en-GB" sz="2400" b="1" dirty="0" smtClean="0">
                <a:solidFill>
                  <a:srgbClr val="FF0000"/>
                </a:solidFill>
              </a:rPr>
              <a:t>’ </a:t>
            </a:r>
            <a:endParaRPr lang="en-GB" sz="2400" b="1" dirty="0">
              <a:solidFill>
                <a:srgbClr val="FF0000"/>
              </a:solidFill>
            </a:endParaRPr>
          </a:p>
        </p:txBody>
      </p:sp>
    </p:spTree>
    <p:extLst>
      <p:ext uri="{BB962C8B-B14F-4D97-AF65-F5344CB8AC3E}">
        <p14:creationId xmlns:p14="http://schemas.microsoft.com/office/powerpoint/2010/main" val="18404049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513980" y="864632"/>
            <a:ext cx="6512511" cy="1143000"/>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l">
              <a:buNone/>
            </a:pPr>
            <a:r>
              <a:rPr lang="en-GB" sz="4000" dirty="0" smtClean="0"/>
              <a:t>Energy and Electromagnetism</a:t>
            </a:r>
            <a:endParaRPr lang="en-GB" sz="4000" dirty="0"/>
          </a:p>
        </p:txBody>
      </p:sp>
      <p:sp>
        <p:nvSpPr>
          <p:cNvPr id="2" name="Rectangle 1"/>
          <p:cNvSpPr/>
          <p:nvPr/>
        </p:nvSpPr>
        <p:spPr>
          <a:xfrm>
            <a:off x="2286000" y="3105835"/>
            <a:ext cx="4572000" cy="830997"/>
          </a:xfrm>
          <a:prstGeom prst="rect">
            <a:avLst/>
          </a:prstGeom>
        </p:spPr>
        <p:txBody>
          <a:bodyPr>
            <a:spAutoFit/>
          </a:bodyPr>
          <a:lstStyle/>
          <a:p>
            <a:r>
              <a:rPr lang="en-GB" sz="2400" b="1" dirty="0">
                <a:solidFill>
                  <a:srgbClr val="FF0000"/>
                </a:solidFill>
              </a:rPr>
              <a:t>Suggest image search: </a:t>
            </a:r>
          </a:p>
          <a:p>
            <a:r>
              <a:rPr lang="en-GB" sz="2400" b="1" dirty="0" smtClean="0">
                <a:solidFill>
                  <a:srgbClr val="FF0000"/>
                </a:solidFill>
              </a:rPr>
              <a:t>‘magnetic field heart’ </a:t>
            </a:r>
            <a:endParaRPr lang="en-GB" sz="2400" b="1" dirty="0">
              <a:solidFill>
                <a:srgbClr val="FF0000"/>
              </a:solidFill>
            </a:endParaRPr>
          </a:p>
        </p:txBody>
      </p:sp>
    </p:spTree>
    <p:extLst>
      <p:ext uri="{BB962C8B-B14F-4D97-AF65-F5344CB8AC3E}">
        <p14:creationId xmlns:p14="http://schemas.microsoft.com/office/powerpoint/2010/main" val="41899962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62200" y="2286000"/>
            <a:ext cx="4572000" cy="830997"/>
          </a:xfrm>
          <a:prstGeom prst="rect">
            <a:avLst/>
          </a:prstGeom>
        </p:spPr>
        <p:txBody>
          <a:bodyPr>
            <a:spAutoFit/>
          </a:bodyPr>
          <a:lstStyle/>
          <a:p>
            <a:r>
              <a:rPr lang="en-GB" sz="2400" b="1" dirty="0">
                <a:solidFill>
                  <a:srgbClr val="FF0000"/>
                </a:solidFill>
              </a:rPr>
              <a:t>Suggest </a:t>
            </a:r>
            <a:r>
              <a:rPr lang="en-GB" sz="2400" b="1" dirty="0" smtClean="0">
                <a:solidFill>
                  <a:srgbClr val="FF0000"/>
                </a:solidFill>
              </a:rPr>
              <a:t>search</a:t>
            </a:r>
            <a:r>
              <a:rPr lang="en-GB" sz="2400" b="1" dirty="0">
                <a:solidFill>
                  <a:srgbClr val="FF0000"/>
                </a:solidFill>
              </a:rPr>
              <a:t>: </a:t>
            </a:r>
          </a:p>
          <a:p>
            <a:r>
              <a:rPr lang="en-GB" sz="2400" b="1" dirty="0" smtClean="0">
                <a:solidFill>
                  <a:srgbClr val="FF0000"/>
                </a:solidFill>
              </a:rPr>
              <a:t>‘</a:t>
            </a:r>
            <a:r>
              <a:rPr lang="en-GB" sz="2400" b="1" dirty="0">
                <a:solidFill>
                  <a:srgbClr val="FF0000"/>
                </a:solidFill>
              </a:rPr>
              <a:t>heart torus field Waller </a:t>
            </a:r>
            <a:r>
              <a:rPr lang="en-GB" sz="2400" b="1" dirty="0" smtClean="0">
                <a:solidFill>
                  <a:srgbClr val="FF0000"/>
                </a:solidFill>
              </a:rPr>
              <a:t>1887’ </a:t>
            </a:r>
            <a:endParaRPr lang="en-GB" sz="2400" b="1" dirty="0">
              <a:solidFill>
                <a:srgbClr val="FF0000"/>
              </a:solidFill>
            </a:endParaRPr>
          </a:p>
        </p:txBody>
      </p:sp>
    </p:spTree>
    <p:extLst>
      <p:ext uri="{BB962C8B-B14F-4D97-AF65-F5344CB8AC3E}">
        <p14:creationId xmlns:p14="http://schemas.microsoft.com/office/powerpoint/2010/main" val="15862098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76801" y="457200"/>
            <a:ext cx="4038600" cy="2308324"/>
          </a:xfrm>
          <a:prstGeom prst="rect">
            <a:avLst/>
          </a:prstGeom>
          <a:noFill/>
        </p:spPr>
        <p:txBody>
          <a:bodyPr wrap="square" rtlCol="0">
            <a:spAutoFit/>
          </a:bodyPr>
          <a:lstStyle/>
          <a:p>
            <a:r>
              <a:rPr lang="en-GB" sz="2400" b="1" dirty="0" smtClean="0"/>
              <a:t>Newton</a:t>
            </a:r>
          </a:p>
          <a:p>
            <a:endParaRPr lang="en-GB" sz="2400" dirty="0" smtClean="0"/>
          </a:p>
          <a:p>
            <a:r>
              <a:rPr lang="en-GB" sz="2400" dirty="0" smtClean="0"/>
              <a:t>Enough data collection will</a:t>
            </a:r>
          </a:p>
          <a:p>
            <a:r>
              <a:rPr lang="en-GB" sz="2400" dirty="0" smtClean="0"/>
              <a:t>solve questions of function </a:t>
            </a:r>
          </a:p>
          <a:p>
            <a:endParaRPr lang="en-GB" sz="2400" dirty="0" smtClean="0"/>
          </a:p>
          <a:p>
            <a:r>
              <a:rPr lang="en-GB" sz="2400" dirty="0" smtClean="0"/>
              <a:t>Mechanistic view of </a:t>
            </a:r>
            <a:r>
              <a:rPr lang="en-GB" sz="2400" dirty="0" smtClean="0"/>
              <a:t>Brain</a:t>
            </a:r>
            <a:endParaRPr lang="en-GB" dirty="0"/>
          </a:p>
        </p:txBody>
      </p:sp>
    </p:spTree>
    <p:extLst>
      <p:ext uri="{BB962C8B-B14F-4D97-AF65-F5344CB8AC3E}">
        <p14:creationId xmlns:p14="http://schemas.microsoft.com/office/powerpoint/2010/main" val="16556320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2444768"/>
            <a:ext cx="4572000" cy="830997"/>
          </a:xfrm>
          <a:prstGeom prst="rect">
            <a:avLst/>
          </a:prstGeom>
        </p:spPr>
        <p:txBody>
          <a:bodyPr>
            <a:spAutoFit/>
          </a:bodyPr>
          <a:lstStyle/>
          <a:p>
            <a:r>
              <a:rPr lang="en-GB" sz="2400" b="1" dirty="0">
                <a:solidFill>
                  <a:srgbClr val="FF0000"/>
                </a:solidFill>
              </a:rPr>
              <a:t>Suggest </a:t>
            </a:r>
            <a:r>
              <a:rPr lang="en-GB" sz="2400" b="1" dirty="0" smtClean="0">
                <a:solidFill>
                  <a:srgbClr val="FF0000"/>
                </a:solidFill>
              </a:rPr>
              <a:t>image search</a:t>
            </a:r>
            <a:r>
              <a:rPr lang="en-GB" sz="2400" b="1" dirty="0">
                <a:solidFill>
                  <a:srgbClr val="FF0000"/>
                </a:solidFill>
              </a:rPr>
              <a:t>: </a:t>
            </a:r>
          </a:p>
          <a:p>
            <a:r>
              <a:rPr lang="en-GB" sz="2400" b="1" dirty="0">
                <a:solidFill>
                  <a:srgbClr val="FF0000"/>
                </a:solidFill>
              </a:rPr>
              <a:t>‘heart torus field </a:t>
            </a:r>
            <a:r>
              <a:rPr lang="en-GB" sz="2400" b="1" dirty="0" err="1" smtClean="0">
                <a:solidFill>
                  <a:srgbClr val="FF0000"/>
                </a:solidFill>
              </a:rPr>
              <a:t>sci</a:t>
            </a:r>
            <a:r>
              <a:rPr lang="en-GB" sz="2400" b="1" dirty="0" smtClean="0">
                <a:solidFill>
                  <a:srgbClr val="FF0000"/>
                </a:solidFill>
              </a:rPr>
              <a:t> institute’ </a:t>
            </a:r>
            <a:endParaRPr lang="en-GB" sz="2400" b="1" dirty="0">
              <a:solidFill>
                <a:srgbClr val="FF0000"/>
              </a:solidFill>
            </a:endParaRPr>
          </a:p>
        </p:txBody>
      </p:sp>
    </p:spTree>
    <p:extLst>
      <p:ext uri="{BB962C8B-B14F-4D97-AF65-F5344CB8AC3E}">
        <p14:creationId xmlns:p14="http://schemas.microsoft.com/office/powerpoint/2010/main" val="14454711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61121" y="5529590"/>
            <a:ext cx="5880392" cy="523220"/>
          </a:xfrm>
          <a:prstGeom prst="rect">
            <a:avLst/>
          </a:prstGeom>
          <a:noFill/>
        </p:spPr>
        <p:txBody>
          <a:bodyPr wrap="none" rtlCol="0">
            <a:spAutoFit/>
          </a:bodyPr>
          <a:lstStyle/>
          <a:p>
            <a:pPr algn="ctr"/>
            <a:r>
              <a:rPr lang="en-GB" sz="2800" b="1" dirty="0" smtClean="0"/>
              <a:t>Emotion/Heart Rhythm Variability</a:t>
            </a:r>
            <a:endParaRPr lang="en-GB" sz="2800" b="1" dirty="0"/>
          </a:p>
        </p:txBody>
      </p:sp>
      <p:sp>
        <p:nvSpPr>
          <p:cNvPr id="3" name="Rectangle 2"/>
          <p:cNvSpPr/>
          <p:nvPr/>
        </p:nvSpPr>
        <p:spPr>
          <a:xfrm>
            <a:off x="2286000" y="3105835"/>
            <a:ext cx="4572000" cy="830997"/>
          </a:xfrm>
          <a:prstGeom prst="rect">
            <a:avLst/>
          </a:prstGeom>
        </p:spPr>
        <p:txBody>
          <a:bodyPr>
            <a:spAutoFit/>
          </a:bodyPr>
          <a:lstStyle/>
          <a:p>
            <a:r>
              <a:rPr lang="en-GB" sz="2400" b="1" dirty="0"/>
              <a:t>Suggest image search: </a:t>
            </a:r>
          </a:p>
          <a:p>
            <a:r>
              <a:rPr lang="en-GB" sz="2400" b="1" dirty="0" smtClean="0"/>
              <a:t>‘emotion heart rhythm’ </a:t>
            </a:r>
            <a:endParaRPr lang="en-GB" sz="2400" b="1" dirty="0"/>
          </a:p>
        </p:txBody>
      </p:sp>
    </p:spTree>
    <p:extLst>
      <p:ext uri="{BB962C8B-B14F-4D97-AF65-F5344CB8AC3E}">
        <p14:creationId xmlns:p14="http://schemas.microsoft.com/office/powerpoint/2010/main" val="11826820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3105835"/>
            <a:ext cx="4572000" cy="830997"/>
          </a:xfrm>
          <a:prstGeom prst="rect">
            <a:avLst/>
          </a:prstGeom>
        </p:spPr>
        <p:txBody>
          <a:bodyPr>
            <a:spAutoFit/>
          </a:bodyPr>
          <a:lstStyle/>
          <a:p>
            <a:r>
              <a:rPr lang="en-GB" sz="2400" b="1" dirty="0">
                <a:solidFill>
                  <a:srgbClr val="FF0000"/>
                </a:solidFill>
              </a:rPr>
              <a:t>Suggest image search: </a:t>
            </a:r>
          </a:p>
          <a:p>
            <a:r>
              <a:rPr lang="en-GB" sz="2400" b="1" dirty="0" smtClean="0">
                <a:solidFill>
                  <a:srgbClr val="FF0000"/>
                </a:solidFill>
              </a:rPr>
              <a:t>‘emotion heart magnetic field’ </a:t>
            </a:r>
            <a:endParaRPr lang="en-GB" sz="2400" b="1" dirty="0">
              <a:solidFill>
                <a:srgbClr val="FF0000"/>
              </a:solidFill>
            </a:endParaRPr>
          </a:p>
        </p:txBody>
      </p:sp>
    </p:spTree>
    <p:extLst>
      <p:ext uri="{BB962C8B-B14F-4D97-AF65-F5344CB8AC3E}">
        <p14:creationId xmlns:p14="http://schemas.microsoft.com/office/powerpoint/2010/main" val="2854495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6512511" cy="1143000"/>
          </a:xfrm>
        </p:spPr>
        <p:txBody>
          <a:bodyPr/>
          <a:lstStyle/>
          <a:p>
            <a:pPr marL="0" indent="0" algn="ctr">
              <a:buNone/>
            </a:pPr>
            <a:r>
              <a:rPr lang="en-GB" sz="2800" dirty="0" smtClean="0"/>
              <a:t>CCARE- Centre for Compassion and Altruism Research and Education </a:t>
            </a:r>
            <a:r>
              <a:rPr lang="en-GB" sz="2400" dirty="0" smtClean="0"/>
              <a:t>Stanford University</a:t>
            </a:r>
            <a:r>
              <a:rPr lang="en-GB" sz="2800" dirty="0" smtClean="0"/>
              <a:t/>
            </a:r>
            <a:br>
              <a:rPr lang="en-GB" sz="2800" dirty="0" smtClean="0"/>
            </a:br>
            <a:r>
              <a:rPr lang="en-GB" sz="1800" dirty="0" smtClean="0"/>
              <a:t>Neurosurgeon Professor James </a:t>
            </a:r>
            <a:r>
              <a:rPr lang="en-GB" sz="1800" dirty="0" err="1" smtClean="0"/>
              <a:t>Dotey</a:t>
            </a:r>
            <a:r>
              <a:rPr lang="en-GB" sz="1800" dirty="0" smtClean="0"/>
              <a:t>- Clinical Director </a:t>
            </a:r>
            <a:endParaRPr lang="en-GB" sz="1800" dirty="0"/>
          </a:p>
        </p:txBody>
      </p:sp>
      <p:sp>
        <p:nvSpPr>
          <p:cNvPr id="3" name="Content Placeholder 2"/>
          <p:cNvSpPr>
            <a:spLocks noGrp="1"/>
          </p:cNvSpPr>
          <p:nvPr>
            <p:ph sz="quarter" idx="13"/>
          </p:nvPr>
        </p:nvSpPr>
        <p:spPr/>
        <p:txBody>
          <a:bodyPr>
            <a:normAutofit/>
          </a:bodyPr>
          <a:lstStyle/>
          <a:p>
            <a:pPr marL="45720" indent="0">
              <a:buNone/>
            </a:pPr>
            <a:r>
              <a:rPr lang="en-GB" sz="2400" dirty="0" smtClean="0"/>
              <a:t>‘We are at the beginning of an age of Compassion, our knowledge of neuroscience is showing the positive effect of compassion and how profound it can be.’</a:t>
            </a:r>
            <a:endParaRPr lang="en-GB" sz="2400" dirty="0"/>
          </a:p>
        </p:txBody>
      </p:sp>
    </p:spTree>
    <p:extLst>
      <p:ext uri="{BB962C8B-B14F-4D97-AF65-F5344CB8AC3E}">
        <p14:creationId xmlns:p14="http://schemas.microsoft.com/office/powerpoint/2010/main" val="14328340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60000"/>
            <a:ext cx="6512511" cy="900000"/>
          </a:xfrm>
        </p:spPr>
        <p:txBody>
          <a:bodyPr/>
          <a:lstStyle/>
          <a:p>
            <a:pPr marL="0" indent="0" algn="ctr">
              <a:buNone/>
            </a:pPr>
            <a:r>
              <a:rPr lang="en-GB" sz="2800" dirty="0" smtClean="0"/>
              <a:t>Summary of a Pastoral Encounter</a:t>
            </a:r>
            <a:br>
              <a:rPr lang="en-GB" sz="2800" dirty="0" smtClean="0"/>
            </a:br>
            <a:r>
              <a:rPr lang="en-GB" sz="2000" dirty="0" smtClean="0"/>
              <a:t>We each bring:</a:t>
            </a:r>
            <a:endParaRPr lang="en-GB" sz="2000" dirty="0"/>
          </a:p>
        </p:txBody>
      </p:sp>
      <p:sp>
        <p:nvSpPr>
          <p:cNvPr id="3" name="Content Placeholder 2"/>
          <p:cNvSpPr>
            <a:spLocks noGrp="1"/>
          </p:cNvSpPr>
          <p:nvPr>
            <p:ph sz="quarter" idx="13"/>
          </p:nvPr>
        </p:nvSpPr>
        <p:spPr>
          <a:xfrm>
            <a:off x="76200" y="1447800"/>
            <a:ext cx="8915400" cy="4648200"/>
          </a:xfrm>
        </p:spPr>
        <p:txBody>
          <a:bodyPr>
            <a:normAutofit fontScale="85000" lnSpcReduction="20000"/>
          </a:bodyPr>
          <a:lstStyle/>
          <a:p>
            <a:pPr marL="45720" indent="0">
              <a:buNone/>
            </a:pPr>
            <a:r>
              <a:rPr lang="en-GB" sz="2600" dirty="0" smtClean="0"/>
              <a:t>Product of Genetics and Epigenetics</a:t>
            </a:r>
          </a:p>
          <a:p>
            <a:pPr marL="45720" indent="0">
              <a:buNone/>
            </a:pPr>
            <a:r>
              <a:rPr lang="en-GB" sz="2600" dirty="0" smtClean="0"/>
              <a:t>Programming and processing</a:t>
            </a:r>
          </a:p>
          <a:p>
            <a:pPr marL="45720" indent="0">
              <a:buNone/>
            </a:pPr>
            <a:r>
              <a:rPr lang="en-GB" sz="2600" dirty="0" smtClean="0"/>
              <a:t>Hierarchy of development</a:t>
            </a:r>
          </a:p>
          <a:p>
            <a:pPr marL="45720" indent="0">
              <a:buNone/>
            </a:pPr>
            <a:r>
              <a:rPr lang="en-GB" sz="2600" dirty="0" smtClean="0"/>
              <a:t>PERCEPTION</a:t>
            </a:r>
          </a:p>
          <a:p>
            <a:pPr lvl="1"/>
            <a:r>
              <a:rPr lang="en-GB" sz="2600" dirty="0" smtClean="0"/>
              <a:t>Awareness of environment through senses</a:t>
            </a:r>
          </a:p>
          <a:p>
            <a:pPr lvl="1"/>
            <a:r>
              <a:rPr lang="en-GB" sz="2600" dirty="0" smtClean="0"/>
              <a:t>Dominance of Subconscious</a:t>
            </a:r>
          </a:p>
          <a:p>
            <a:pPr lvl="1"/>
            <a:r>
              <a:rPr lang="en-GB" sz="2600" dirty="0" smtClean="0"/>
              <a:t>Heart influence</a:t>
            </a:r>
          </a:p>
          <a:p>
            <a:pPr marL="45720" indent="0">
              <a:buNone/>
            </a:pPr>
            <a:r>
              <a:rPr lang="en-GB" sz="2600" dirty="0" smtClean="0"/>
              <a:t>We Produce a change in the FIELD</a:t>
            </a:r>
            <a:r>
              <a:rPr lang="en-GB" sz="2600" dirty="0"/>
              <a:t> </a:t>
            </a:r>
            <a:r>
              <a:rPr lang="en-GB" sz="2600" dirty="0" smtClean="0"/>
              <a:t>by PRESENCE without direct touch</a:t>
            </a:r>
          </a:p>
          <a:p>
            <a:pPr marL="45720" indent="0">
              <a:buNone/>
            </a:pPr>
            <a:r>
              <a:rPr lang="en-GB" sz="2600" dirty="0" smtClean="0"/>
              <a:t>Direct touch leads to mechanical changes to nervous system and brain + FIELD (from presence)</a:t>
            </a:r>
          </a:p>
          <a:p>
            <a:pPr marL="45720" indent="0">
              <a:buNone/>
            </a:pPr>
            <a:r>
              <a:rPr lang="en-GB" sz="2600" dirty="0" smtClean="0"/>
              <a:t>INTENTION/Compassion/YOUR HEART WORK</a:t>
            </a:r>
          </a:p>
          <a:p>
            <a:pPr marL="45720" indent="0">
              <a:buNone/>
            </a:pPr>
            <a:r>
              <a:rPr lang="en-GB" sz="2600" dirty="0" smtClean="0"/>
              <a:t>Heart Sink or Heart Sync</a:t>
            </a:r>
            <a:r>
              <a:rPr lang="en-GB" dirty="0" smtClean="0"/>
              <a:t>				</a:t>
            </a:r>
          </a:p>
        </p:txBody>
      </p:sp>
    </p:spTree>
    <p:extLst>
      <p:ext uri="{BB962C8B-B14F-4D97-AF65-F5344CB8AC3E}">
        <p14:creationId xmlns:p14="http://schemas.microsoft.com/office/powerpoint/2010/main" val="2769883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lgn="l">
              <a:buNone/>
            </a:pPr>
            <a:r>
              <a:rPr lang="en-GB" dirty="0" smtClean="0"/>
              <a:t>Physiology of skin</a:t>
            </a:r>
            <a:endParaRPr lang="en-GB" dirty="0"/>
          </a:p>
        </p:txBody>
      </p:sp>
      <p:sp>
        <p:nvSpPr>
          <p:cNvPr id="3" name="Content Placeholder 2"/>
          <p:cNvSpPr>
            <a:spLocks noGrp="1"/>
          </p:cNvSpPr>
          <p:nvPr>
            <p:ph sz="quarter" idx="13"/>
          </p:nvPr>
        </p:nvSpPr>
        <p:spPr>
          <a:xfrm>
            <a:off x="304800" y="1676400"/>
            <a:ext cx="8229600" cy="4312920"/>
          </a:xfrm>
        </p:spPr>
        <p:txBody>
          <a:bodyPr>
            <a:normAutofit lnSpcReduction="10000"/>
          </a:bodyPr>
          <a:lstStyle/>
          <a:p>
            <a:r>
              <a:rPr lang="en-GB" sz="2400" dirty="0" smtClean="0"/>
              <a:t>The skin covers the entire body</a:t>
            </a:r>
          </a:p>
          <a:p>
            <a:r>
              <a:rPr lang="en-GB" sz="2400" dirty="0" smtClean="0"/>
              <a:t>Skin and Brain develop from the same embryological cells and form a continuous medium</a:t>
            </a:r>
          </a:p>
          <a:p>
            <a:r>
              <a:rPr lang="en-GB" sz="2400" dirty="0" smtClean="0"/>
              <a:t>Skin is the fastest messenger carrier to the Autonomic nervous system and the immune system</a:t>
            </a:r>
          </a:p>
          <a:p>
            <a:r>
              <a:rPr lang="en-GB" sz="2400" dirty="0" smtClean="0"/>
              <a:t>Waterproof</a:t>
            </a:r>
          </a:p>
          <a:p>
            <a:r>
              <a:rPr lang="en-GB" sz="2400" dirty="0" smtClean="0"/>
              <a:t>Temperature regulator</a:t>
            </a:r>
          </a:p>
          <a:p>
            <a:r>
              <a:rPr lang="en-GB" sz="2400" dirty="0" smtClean="0"/>
              <a:t>Organ of excretion</a:t>
            </a:r>
          </a:p>
          <a:p>
            <a:r>
              <a:rPr lang="en-GB" sz="2400" dirty="0" smtClean="0"/>
              <a:t>Largest sense organ of the body</a:t>
            </a:r>
          </a:p>
          <a:p>
            <a:r>
              <a:rPr lang="en-GB" sz="2400" dirty="0" smtClean="0"/>
              <a:t>Highly intelligent second only to brain itself</a:t>
            </a:r>
          </a:p>
          <a:p>
            <a:endParaRPr lang="en-GB" dirty="0" smtClean="0"/>
          </a:p>
        </p:txBody>
      </p:sp>
    </p:spTree>
    <p:extLst>
      <p:ext uri="{BB962C8B-B14F-4D97-AF65-F5344CB8AC3E}">
        <p14:creationId xmlns:p14="http://schemas.microsoft.com/office/powerpoint/2010/main" val="391827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4"/>
          </p:nvPr>
        </p:nvSpPr>
        <p:spPr>
          <a:xfrm>
            <a:off x="5797296" y="1219200"/>
            <a:ext cx="3346704" cy="2743200"/>
          </a:xfrm>
        </p:spPr>
        <p:txBody>
          <a:bodyPr/>
          <a:lstStyle/>
          <a:p>
            <a:r>
              <a:rPr lang="en-GB" dirty="0" smtClean="0"/>
              <a:t> </a:t>
            </a:r>
            <a:r>
              <a:rPr lang="en-GB" sz="2400" dirty="0" smtClean="0"/>
              <a:t>Of special note is CONNECTIVE TISSUE</a:t>
            </a:r>
            <a:endParaRPr lang="en-GB" dirty="0"/>
          </a:p>
        </p:txBody>
      </p:sp>
      <p:sp>
        <p:nvSpPr>
          <p:cNvPr id="6" name="Title 5"/>
          <p:cNvSpPr>
            <a:spLocks noGrp="1"/>
          </p:cNvSpPr>
          <p:nvPr>
            <p:ph type="title"/>
          </p:nvPr>
        </p:nvSpPr>
        <p:spPr>
          <a:xfrm>
            <a:off x="1371600" y="5410200"/>
            <a:ext cx="6512511" cy="1143000"/>
          </a:xfrm>
        </p:spPr>
        <p:txBody>
          <a:bodyPr/>
          <a:lstStyle/>
          <a:p>
            <a:pPr marL="0" indent="0" algn="ctr">
              <a:buNone/>
            </a:pPr>
            <a:r>
              <a:rPr lang="en-GB" sz="3200" dirty="0" smtClean="0"/>
              <a:t>Simple Cross section of Skin</a:t>
            </a:r>
            <a:endParaRPr lang="en-GB" sz="3200" dirty="0"/>
          </a:p>
        </p:txBody>
      </p:sp>
      <p:sp>
        <p:nvSpPr>
          <p:cNvPr id="2" name="Content Placeholder 1"/>
          <p:cNvSpPr>
            <a:spLocks noGrp="1"/>
          </p:cNvSpPr>
          <p:nvPr>
            <p:ph sz="half" idx="2"/>
          </p:nvPr>
        </p:nvSpPr>
        <p:spPr>
          <a:xfrm>
            <a:off x="1143000" y="2057400"/>
            <a:ext cx="3810000" cy="2743200"/>
          </a:xfrm>
        </p:spPr>
        <p:txBody>
          <a:bodyPr>
            <a:normAutofit/>
          </a:bodyPr>
          <a:lstStyle/>
          <a:p>
            <a:pPr marL="45720" indent="0">
              <a:buNone/>
            </a:pPr>
            <a:r>
              <a:rPr lang="en-GB" sz="2400" b="1" dirty="0" smtClean="0">
                <a:solidFill>
                  <a:srgbClr val="FF0000"/>
                </a:solidFill>
              </a:rPr>
              <a:t>Suggest image search:</a:t>
            </a:r>
            <a:br>
              <a:rPr lang="en-GB" sz="2400" b="1" dirty="0" smtClean="0">
                <a:solidFill>
                  <a:srgbClr val="FF0000"/>
                </a:solidFill>
              </a:rPr>
            </a:br>
            <a:r>
              <a:rPr lang="en-GB" sz="2400" b="1" dirty="0" smtClean="0">
                <a:solidFill>
                  <a:srgbClr val="FF0000"/>
                </a:solidFill>
              </a:rPr>
              <a:t>‘cross-section skin’</a:t>
            </a:r>
            <a:endParaRPr lang="en-GB" sz="2400" b="1" dirty="0">
              <a:solidFill>
                <a:srgbClr val="FF0000"/>
              </a:solidFill>
            </a:endParaRPr>
          </a:p>
        </p:txBody>
      </p:sp>
    </p:spTree>
    <p:extLst>
      <p:ext uri="{BB962C8B-B14F-4D97-AF65-F5344CB8AC3E}">
        <p14:creationId xmlns:p14="http://schemas.microsoft.com/office/powerpoint/2010/main" val="2238814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6512511" cy="1143000"/>
          </a:xfrm>
        </p:spPr>
        <p:txBody>
          <a:bodyPr/>
          <a:lstStyle/>
          <a:p>
            <a:pPr marL="0" indent="0" algn="ctr">
              <a:buNone/>
            </a:pPr>
            <a:r>
              <a:rPr lang="en-GB" sz="2800" dirty="0" smtClean="0"/>
              <a:t>Different Types of Skin Receptors</a:t>
            </a:r>
            <a:endParaRPr lang="en-GB" sz="2800" dirty="0"/>
          </a:p>
        </p:txBody>
      </p:sp>
      <p:sp>
        <p:nvSpPr>
          <p:cNvPr id="5" name="TextBox 4"/>
          <p:cNvSpPr txBox="1"/>
          <p:nvPr/>
        </p:nvSpPr>
        <p:spPr>
          <a:xfrm>
            <a:off x="228600" y="1447800"/>
            <a:ext cx="6586431" cy="4708981"/>
          </a:xfrm>
          <a:prstGeom prst="rect">
            <a:avLst/>
          </a:prstGeom>
          <a:noFill/>
        </p:spPr>
        <p:txBody>
          <a:bodyPr wrap="square" rtlCol="0">
            <a:spAutoFit/>
          </a:bodyPr>
          <a:lstStyle/>
          <a:p>
            <a:r>
              <a:rPr lang="en-GB" sz="2400" dirty="0" smtClean="0"/>
              <a:t>Once thought  different receptors</a:t>
            </a:r>
          </a:p>
          <a:p>
            <a:r>
              <a:rPr lang="en-GB" sz="2400" dirty="0" smtClean="0"/>
              <a:t>Responsible for different sensations.</a:t>
            </a:r>
          </a:p>
          <a:p>
            <a:r>
              <a:rPr lang="en-GB" sz="2400" dirty="0" smtClean="0"/>
              <a:t>Recently disproved: some cells</a:t>
            </a:r>
          </a:p>
          <a:p>
            <a:r>
              <a:rPr lang="en-GB" sz="2400" dirty="0" smtClean="0"/>
              <a:t>respond to multiple different stimuli.</a:t>
            </a:r>
          </a:p>
          <a:p>
            <a:pPr>
              <a:spcBef>
                <a:spcPts val="1200"/>
              </a:spcBef>
            </a:pPr>
            <a:r>
              <a:rPr lang="en-GB" sz="2400" dirty="0" err="1" smtClean="0"/>
              <a:t>Ruffini</a:t>
            </a:r>
            <a:r>
              <a:rPr lang="en-GB" sz="2400" dirty="0" smtClean="0"/>
              <a:t> – Pressure and heat</a:t>
            </a:r>
          </a:p>
          <a:p>
            <a:pPr>
              <a:spcBef>
                <a:spcPts val="1200"/>
              </a:spcBef>
            </a:pPr>
            <a:r>
              <a:rPr lang="en-GB" sz="2400" dirty="0" err="1" smtClean="0"/>
              <a:t>Pacini</a:t>
            </a:r>
            <a:r>
              <a:rPr lang="en-GB" sz="2400" dirty="0" smtClean="0"/>
              <a:t> – vibration</a:t>
            </a:r>
          </a:p>
          <a:p>
            <a:pPr>
              <a:spcBef>
                <a:spcPts val="1200"/>
              </a:spcBef>
            </a:pPr>
            <a:r>
              <a:rPr lang="en-GB" sz="2400" dirty="0" smtClean="0"/>
              <a:t>Meissner – light touch</a:t>
            </a:r>
          </a:p>
          <a:p>
            <a:pPr>
              <a:spcBef>
                <a:spcPts val="1200"/>
              </a:spcBef>
            </a:pPr>
            <a:r>
              <a:rPr lang="en-GB" sz="2400" dirty="0" smtClean="0"/>
              <a:t>Krause – Cold</a:t>
            </a:r>
          </a:p>
          <a:p>
            <a:pPr>
              <a:spcBef>
                <a:spcPts val="1200"/>
              </a:spcBef>
            </a:pPr>
            <a:r>
              <a:rPr lang="en-GB" sz="2400" dirty="0" smtClean="0"/>
              <a:t>Free endings – Pain</a:t>
            </a:r>
          </a:p>
          <a:p>
            <a:pPr>
              <a:spcBef>
                <a:spcPts val="1200"/>
              </a:spcBef>
            </a:pPr>
            <a:r>
              <a:rPr lang="en-GB" sz="2400" dirty="0" smtClean="0"/>
              <a:t>Merkel – Initial touch and extended contact</a:t>
            </a:r>
          </a:p>
        </p:txBody>
      </p:sp>
    </p:spTree>
    <p:extLst>
      <p:ext uri="{BB962C8B-B14F-4D97-AF65-F5344CB8AC3E}">
        <p14:creationId xmlns:p14="http://schemas.microsoft.com/office/powerpoint/2010/main" val="359792650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 calcmode="lin" valueType="num">
                                      <p:cBhvr additive="base">
                                        <p:cTn id="1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 calcmode="lin" valueType="num">
                                      <p:cBhvr additive="base">
                                        <p:cTn id="25"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anim calcmode="lin" valueType="num">
                                      <p:cBhvr additive="base">
                                        <p:cTn id="31"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 calcmode="lin" valueType="num">
                                      <p:cBhvr additive="base">
                                        <p:cTn id="37"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anim calcmode="lin" valueType="num">
                                      <p:cBhvr additive="base">
                                        <p:cTn id="43"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6512511" cy="1143000"/>
          </a:xfrm>
        </p:spPr>
        <p:txBody>
          <a:bodyPr/>
          <a:lstStyle/>
          <a:p>
            <a:pPr marL="0" indent="0" algn="ctr">
              <a:buNone/>
            </a:pPr>
            <a:r>
              <a:rPr lang="en-GB" dirty="0" smtClean="0"/>
              <a:t>Connective Tissue</a:t>
            </a:r>
            <a:endParaRPr lang="en-GB" dirty="0"/>
          </a:p>
        </p:txBody>
      </p:sp>
      <p:sp>
        <p:nvSpPr>
          <p:cNvPr id="3" name="Content Placeholder 2"/>
          <p:cNvSpPr>
            <a:spLocks noGrp="1"/>
          </p:cNvSpPr>
          <p:nvPr>
            <p:ph sz="quarter" idx="13"/>
          </p:nvPr>
        </p:nvSpPr>
        <p:spPr>
          <a:xfrm>
            <a:off x="32657" y="1173956"/>
            <a:ext cx="8763000" cy="5029200"/>
          </a:xfrm>
        </p:spPr>
        <p:txBody>
          <a:bodyPr>
            <a:noAutofit/>
          </a:bodyPr>
          <a:lstStyle/>
          <a:p>
            <a:r>
              <a:rPr lang="en-GB" sz="2400" dirty="0" smtClean="0"/>
              <a:t>Nose to Toes</a:t>
            </a:r>
          </a:p>
          <a:p>
            <a:r>
              <a:rPr lang="en-GB" sz="2400" dirty="0" smtClean="0"/>
              <a:t>Matrix enveloping every structure</a:t>
            </a:r>
          </a:p>
          <a:p>
            <a:r>
              <a:rPr lang="en-GB" sz="2400" dirty="0" smtClean="0"/>
              <a:t>Binds cells into tissues and tissues into organs</a:t>
            </a:r>
          </a:p>
          <a:p>
            <a:r>
              <a:rPr lang="en-GB" sz="2400" dirty="0" smtClean="0"/>
              <a:t>Cements muscle to bone</a:t>
            </a:r>
          </a:p>
          <a:p>
            <a:r>
              <a:rPr lang="en-GB" sz="2400" dirty="0" smtClean="0"/>
              <a:t>Wraps around every </a:t>
            </a:r>
            <a:r>
              <a:rPr lang="en-GB" sz="2400" dirty="0"/>
              <a:t>n</a:t>
            </a:r>
            <a:r>
              <a:rPr lang="en-GB" sz="2400" dirty="0" smtClean="0"/>
              <a:t>erve and vessel</a:t>
            </a:r>
          </a:p>
          <a:p>
            <a:r>
              <a:rPr lang="en-GB" sz="2400" dirty="0" smtClean="0"/>
              <a:t>Continuous network throughout the body</a:t>
            </a:r>
          </a:p>
          <a:p>
            <a:r>
              <a:rPr lang="en-GB" sz="2400" dirty="0" smtClean="0"/>
              <a:t>Most abundant tissue in the body</a:t>
            </a:r>
          </a:p>
          <a:p>
            <a:r>
              <a:rPr lang="en-GB" sz="2400" dirty="0" smtClean="0"/>
              <a:t>Protects the body/strong web like</a:t>
            </a:r>
          </a:p>
          <a:p>
            <a:r>
              <a:rPr lang="en-GB" sz="2400" dirty="0" smtClean="0"/>
              <a:t>Compartmentalises structures</a:t>
            </a:r>
          </a:p>
          <a:p>
            <a:r>
              <a:rPr lang="en-GB" sz="2400" dirty="0" smtClean="0"/>
              <a:t>Blood (fluid connective tissue) major transport system in the body</a:t>
            </a:r>
          </a:p>
          <a:p>
            <a:r>
              <a:rPr lang="en-GB" sz="2400" dirty="0" smtClean="0"/>
              <a:t>Highly enervated</a:t>
            </a:r>
            <a:endParaRPr lang="en-GB" sz="2400" dirty="0"/>
          </a:p>
        </p:txBody>
      </p:sp>
    </p:spTree>
    <p:extLst>
      <p:ext uri="{BB962C8B-B14F-4D97-AF65-F5344CB8AC3E}">
        <p14:creationId xmlns:p14="http://schemas.microsoft.com/office/powerpoint/2010/main" val="828097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6512511" cy="1143000"/>
          </a:xfrm>
        </p:spPr>
        <p:txBody>
          <a:bodyPr>
            <a:normAutofit/>
          </a:bodyPr>
          <a:lstStyle/>
          <a:p>
            <a:pPr marL="0" indent="0" algn="l">
              <a:buNone/>
            </a:pPr>
            <a:r>
              <a:rPr lang="en-GB" sz="2800" dirty="0" err="1" smtClean="0"/>
              <a:t>Lemniscal</a:t>
            </a:r>
            <a:r>
              <a:rPr lang="en-GB" sz="2800" dirty="0" smtClean="0"/>
              <a:t> Pathway </a:t>
            </a:r>
            <a:br>
              <a:rPr lang="en-GB" sz="2800" dirty="0" smtClean="0"/>
            </a:br>
            <a:r>
              <a:rPr lang="en-GB" sz="2800" dirty="0" smtClean="0"/>
              <a:t>Dorsal Columns (Sensory)</a:t>
            </a:r>
            <a:endParaRPr lang="en-GB" sz="2800" dirty="0"/>
          </a:p>
        </p:txBody>
      </p:sp>
      <p:sp>
        <p:nvSpPr>
          <p:cNvPr id="3" name="Rectangle 2"/>
          <p:cNvSpPr/>
          <p:nvPr/>
        </p:nvSpPr>
        <p:spPr>
          <a:xfrm>
            <a:off x="2286000" y="3105835"/>
            <a:ext cx="4572000" cy="830997"/>
          </a:xfrm>
          <a:prstGeom prst="rect">
            <a:avLst/>
          </a:prstGeom>
        </p:spPr>
        <p:txBody>
          <a:bodyPr>
            <a:spAutoFit/>
          </a:bodyPr>
          <a:lstStyle/>
          <a:p>
            <a:pPr marL="45720" indent="0">
              <a:buNone/>
            </a:pPr>
            <a:r>
              <a:rPr lang="en-GB" sz="2400" b="1" dirty="0">
                <a:solidFill>
                  <a:srgbClr val="FF0000"/>
                </a:solidFill>
              </a:rPr>
              <a:t>Suggest </a:t>
            </a:r>
            <a:r>
              <a:rPr lang="en-GB" sz="2400" b="1" dirty="0" smtClean="0">
                <a:solidFill>
                  <a:srgbClr val="FF0000"/>
                </a:solidFill>
              </a:rPr>
              <a:t>image search:</a:t>
            </a:r>
            <a:endParaRPr lang="en-GB" sz="2400" b="1" dirty="0">
              <a:solidFill>
                <a:srgbClr val="FF0000"/>
              </a:solidFill>
            </a:endParaRPr>
          </a:p>
          <a:p>
            <a:pPr marL="45720" indent="0">
              <a:buNone/>
            </a:pPr>
            <a:r>
              <a:rPr lang="en-GB" sz="2400" b="1" dirty="0" smtClean="0">
                <a:solidFill>
                  <a:srgbClr val="FF0000"/>
                </a:solidFill>
              </a:rPr>
              <a:t>‘</a:t>
            </a:r>
            <a:r>
              <a:rPr lang="en-GB" sz="2400" b="1" dirty="0" err="1" smtClean="0">
                <a:solidFill>
                  <a:srgbClr val="FF0000"/>
                </a:solidFill>
              </a:rPr>
              <a:t>lemniscal</a:t>
            </a:r>
            <a:r>
              <a:rPr lang="en-GB" sz="2400" b="1" dirty="0" smtClean="0">
                <a:solidFill>
                  <a:srgbClr val="FF0000"/>
                </a:solidFill>
              </a:rPr>
              <a:t> pathway’</a:t>
            </a:r>
            <a:endParaRPr lang="en-GB" sz="2400" b="1" dirty="0">
              <a:solidFill>
                <a:srgbClr val="FF0000"/>
              </a:solidFill>
            </a:endParaRPr>
          </a:p>
        </p:txBody>
      </p:sp>
    </p:spTree>
    <p:extLst>
      <p:ext uri="{BB962C8B-B14F-4D97-AF65-F5344CB8AC3E}">
        <p14:creationId xmlns:p14="http://schemas.microsoft.com/office/powerpoint/2010/main" val="29881526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66800" y="114300"/>
            <a:ext cx="6512511" cy="1143000"/>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en-GB" sz="2400" dirty="0" smtClean="0"/>
              <a:t>Areas of Primary Somatic Sensory Cortex Body Map diagram 1	             </a:t>
            </a:r>
            <a:br>
              <a:rPr lang="en-GB" sz="2400" dirty="0" smtClean="0"/>
            </a:br>
            <a:endParaRPr lang="en-GB" sz="2400" dirty="0"/>
          </a:p>
        </p:txBody>
      </p:sp>
      <p:sp>
        <p:nvSpPr>
          <p:cNvPr id="2" name="Rectangle 1"/>
          <p:cNvSpPr/>
          <p:nvPr/>
        </p:nvSpPr>
        <p:spPr>
          <a:xfrm>
            <a:off x="2783690" y="3244334"/>
            <a:ext cx="4988710" cy="830997"/>
          </a:xfrm>
          <a:prstGeom prst="rect">
            <a:avLst/>
          </a:prstGeom>
        </p:spPr>
        <p:txBody>
          <a:bodyPr wrap="square">
            <a:spAutoFit/>
          </a:bodyPr>
          <a:lstStyle/>
          <a:p>
            <a:r>
              <a:rPr lang="en-GB" sz="2400" b="1" dirty="0" smtClean="0">
                <a:solidFill>
                  <a:srgbClr val="FF0000"/>
                </a:solidFill>
              </a:rPr>
              <a:t>Suggest image search: </a:t>
            </a:r>
          </a:p>
          <a:p>
            <a:r>
              <a:rPr lang="en-GB" sz="2400" b="1" dirty="0" smtClean="0">
                <a:solidFill>
                  <a:srgbClr val="FF0000"/>
                </a:solidFill>
              </a:rPr>
              <a:t>‘somatosensory </a:t>
            </a:r>
            <a:r>
              <a:rPr lang="en-GB" sz="2400" b="1" dirty="0">
                <a:solidFill>
                  <a:srgbClr val="FF0000"/>
                </a:solidFill>
              </a:rPr>
              <a:t>cortex </a:t>
            </a:r>
            <a:r>
              <a:rPr lang="en-GB" sz="2400" b="1" dirty="0" smtClean="0">
                <a:solidFill>
                  <a:srgbClr val="FF0000"/>
                </a:solidFill>
              </a:rPr>
              <a:t>proportion’ </a:t>
            </a:r>
            <a:endParaRPr lang="en-GB" sz="2400" b="1" dirty="0">
              <a:solidFill>
                <a:srgbClr val="FF0000"/>
              </a:solidFill>
            </a:endParaRPr>
          </a:p>
        </p:txBody>
      </p:sp>
    </p:spTree>
    <p:extLst>
      <p:ext uri="{BB962C8B-B14F-4D97-AF65-F5344CB8AC3E}">
        <p14:creationId xmlns:p14="http://schemas.microsoft.com/office/powerpoint/2010/main" val="24283305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6512511" cy="1143000"/>
          </a:xfrm>
        </p:spPr>
        <p:txBody>
          <a:bodyPr>
            <a:normAutofit/>
          </a:bodyPr>
          <a:lstStyle/>
          <a:p>
            <a:pPr marL="0" indent="0" algn="l">
              <a:buNone/>
            </a:pPr>
            <a:r>
              <a:rPr lang="en-GB" sz="2800" dirty="0" smtClean="0"/>
              <a:t>Body Map</a:t>
            </a:r>
            <a:br>
              <a:rPr lang="en-GB" sz="2800" dirty="0" smtClean="0"/>
            </a:br>
            <a:r>
              <a:rPr lang="en-GB" sz="2800" dirty="0" smtClean="0"/>
              <a:t>Diagram 2</a:t>
            </a:r>
            <a:endParaRPr lang="en-GB" sz="2800" dirty="0"/>
          </a:p>
        </p:txBody>
      </p:sp>
      <p:sp>
        <p:nvSpPr>
          <p:cNvPr id="3" name="Rectangle 2"/>
          <p:cNvSpPr/>
          <p:nvPr/>
        </p:nvSpPr>
        <p:spPr>
          <a:xfrm>
            <a:off x="2286000" y="3105835"/>
            <a:ext cx="3352800" cy="830997"/>
          </a:xfrm>
          <a:prstGeom prst="rect">
            <a:avLst/>
          </a:prstGeom>
        </p:spPr>
        <p:txBody>
          <a:bodyPr wrap="square">
            <a:spAutoFit/>
          </a:bodyPr>
          <a:lstStyle/>
          <a:p>
            <a:r>
              <a:rPr lang="en-GB" sz="2400" b="1" dirty="0">
                <a:solidFill>
                  <a:srgbClr val="FF0000"/>
                </a:solidFill>
              </a:rPr>
              <a:t>Suggest </a:t>
            </a:r>
            <a:r>
              <a:rPr lang="en-GB" sz="2400" b="1" dirty="0" smtClean="0">
                <a:solidFill>
                  <a:srgbClr val="FF0000"/>
                </a:solidFill>
              </a:rPr>
              <a:t>image search: </a:t>
            </a:r>
            <a:endParaRPr lang="en-GB" sz="2400" b="1" dirty="0">
              <a:solidFill>
                <a:srgbClr val="FF0000"/>
              </a:solidFill>
            </a:endParaRPr>
          </a:p>
          <a:p>
            <a:r>
              <a:rPr lang="en-GB" sz="2400" b="1" dirty="0" smtClean="0">
                <a:solidFill>
                  <a:srgbClr val="FF0000"/>
                </a:solidFill>
              </a:rPr>
              <a:t>‘sensory homunculus</a:t>
            </a:r>
            <a:r>
              <a:rPr lang="en-GB" sz="2400" dirty="0" smtClean="0">
                <a:solidFill>
                  <a:srgbClr val="FF0000"/>
                </a:solidFill>
              </a:rPr>
              <a:t>’ </a:t>
            </a:r>
            <a:endParaRPr lang="en-GB" sz="2400" dirty="0">
              <a:solidFill>
                <a:srgbClr val="FF0000"/>
              </a:solidFill>
            </a:endParaRPr>
          </a:p>
        </p:txBody>
      </p:sp>
    </p:spTree>
    <p:extLst>
      <p:ext uri="{BB962C8B-B14F-4D97-AF65-F5344CB8AC3E}">
        <p14:creationId xmlns:p14="http://schemas.microsoft.com/office/powerpoint/2010/main" val="3122687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7278</TotalTime>
  <Words>1403</Words>
  <Application>Microsoft Office PowerPoint</Application>
  <PresentationFormat>On-screen Show (4:3)</PresentationFormat>
  <Paragraphs>199</Paragraphs>
  <Slides>28</Slides>
  <Notes>3</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Slipstream</vt:lpstr>
      <vt:lpstr>The Biology of Touch</vt:lpstr>
      <vt:lpstr>The Five Special Senses</vt:lpstr>
      <vt:lpstr>Physiology of skin</vt:lpstr>
      <vt:lpstr>Simple Cross section of Skin</vt:lpstr>
      <vt:lpstr>Different Types of Skin Receptors</vt:lpstr>
      <vt:lpstr>Connective Tissue</vt:lpstr>
      <vt:lpstr>Lemniscal Pathway  Dorsal Columns (Sensory)</vt:lpstr>
      <vt:lpstr>PowerPoint Presentation</vt:lpstr>
      <vt:lpstr>Body Map Diagram 2</vt:lpstr>
      <vt:lpstr>Skin as surface to the Brain </vt:lpstr>
      <vt:lpstr>Touch and Psychological Development</vt:lpstr>
      <vt:lpstr>Hierarchy of Development</vt:lpstr>
      <vt:lpstr>PowerPoint Presentation</vt:lpstr>
      <vt:lpstr>Embryological Development</vt:lpstr>
      <vt:lpstr>PowerPoint Presentation</vt:lpstr>
      <vt:lpstr>Comparison between Conscious and Subconscious Mind</vt:lpstr>
      <vt:lpstr>Autonomic nervous System Influenced by physical touch of skin subconscious Regulated by the Hypothalamus           </vt:lpstr>
      <vt:lpstr>PowerPoint Presentation</vt:lpstr>
      <vt:lpstr>Supremacy of DNA?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CCARE- Centre for Compassion and Altruism Research and Education Stanford University Neurosurgeon Professor James Dotey- Clinical Director </vt:lpstr>
      <vt:lpstr>Summary of a Pastoral Encounter We each bring:</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Sandy Elsworth</dc:creator>
  <cp:lastModifiedBy>Mike &amp; Carol</cp:lastModifiedBy>
  <cp:revision>98</cp:revision>
  <dcterms:created xsi:type="dcterms:W3CDTF">2016-03-04T10:31:22Z</dcterms:created>
  <dcterms:modified xsi:type="dcterms:W3CDTF">2016-06-04T12:00:46Z</dcterms:modified>
</cp:coreProperties>
</file>